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 id="2147483681" r:id="rId6"/>
    <p:sldMasterId id="21474836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embeddedFontLst>
    <p:embeddedFont>
      <p:font typeface="Ubuntu"/>
      <p:regular r:id="rId72"/>
      <p:bold r:id="rId73"/>
      <p:italic r:id="rId74"/>
      <p:boldItalic r:id="rId75"/>
    </p:embeddedFont>
    <p:embeddedFont>
      <p:font typeface="Proxima Nova"/>
      <p:regular r:id="rId76"/>
      <p:bold r:id="rId77"/>
      <p:italic r:id="rId78"/>
      <p:boldItalic r:id="rId79"/>
    </p:embeddedFont>
    <p:embeddedFont>
      <p:font typeface="Lat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A34DC8-FC97-4C7B-9CC1-D92FB506B80E}">
  <a:tblStyle styleId="{0BA34DC8-FC97-4C7B-9CC1-D92FB506B8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3" Type="http://schemas.openxmlformats.org/officeDocument/2006/relationships/font" Target="fonts/Lato-boldItalic.fntdata"/><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Ubuntu-bold.fntdata"/><Relationship Id="rId72" Type="http://schemas.openxmlformats.org/officeDocument/2006/relationships/font" Target="fonts/Ubuntu-regular.fntdata"/><Relationship Id="rId31" Type="http://schemas.openxmlformats.org/officeDocument/2006/relationships/slide" Target="slides/slide23.xml"/><Relationship Id="rId75" Type="http://schemas.openxmlformats.org/officeDocument/2006/relationships/font" Target="fonts/Ubuntu-boldItalic.fntdata"/><Relationship Id="rId30" Type="http://schemas.openxmlformats.org/officeDocument/2006/relationships/slide" Target="slides/slide22.xml"/><Relationship Id="rId74" Type="http://schemas.openxmlformats.org/officeDocument/2006/relationships/font" Target="fonts/Ubuntu-italic.fntdata"/><Relationship Id="rId33" Type="http://schemas.openxmlformats.org/officeDocument/2006/relationships/slide" Target="slides/slide25.xml"/><Relationship Id="rId77" Type="http://schemas.openxmlformats.org/officeDocument/2006/relationships/font" Target="fonts/ProximaNova-bold.fntdata"/><Relationship Id="rId32" Type="http://schemas.openxmlformats.org/officeDocument/2006/relationships/slide" Target="slides/slide24.xml"/><Relationship Id="rId76" Type="http://schemas.openxmlformats.org/officeDocument/2006/relationships/font" Target="fonts/ProximaNova-regular.fntdata"/><Relationship Id="rId35" Type="http://schemas.openxmlformats.org/officeDocument/2006/relationships/slide" Target="slides/slide27.xml"/><Relationship Id="rId79" Type="http://schemas.openxmlformats.org/officeDocument/2006/relationships/font" Target="fonts/ProximaNova-boldItalic.fntdata"/><Relationship Id="rId34" Type="http://schemas.openxmlformats.org/officeDocument/2006/relationships/slide" Target="slides/slide26.xml"/><Relationship Id="rId78" Type="http://schemas.openxmlformats.org/officeDocument/2006/relationships/font" Target="fonts/ProximaNova-italic.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dbc6b0d01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ddbc6b0d01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aa1fb6fe8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aa1fb6fe8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aa1fb6fe8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aa1fb6fe8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aa1fb6fe8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aa1fb6fe8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aa1fb6fe8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aa1fb6fe8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caa1fb6fe8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caa1fb6fe8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aa1fb6fe8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aa1fb6fe8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aa1fb6fe8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aa1fb6fe8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aa1fb6fe8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aa1fb6fe8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aa1fb6fe8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aa1fb6fe8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aa1fb6fe8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aa1fb6fe8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aa1fb6fe8_0_9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aa1fb6fe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aa1fb6fe8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aa1fb6fe8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aa1fb6fe8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aa1fb6fe8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aa1fb6fe8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aa1fb6fe8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aa1fb6fe8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aa1fb6fe8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aa1fb6fe8_0_11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aa1fb6fe8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aa1fb6fe8_0_1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aa1fb6fe8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aa1fb6fe8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aa1fb6fe8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aa1fb6fe8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aa1fb6fe8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aa1fb6fe8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aa1fb6fe8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caa1fb6fe8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caa1fb6fe8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aa1fb6fe8_0_9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aa1fb6fe8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aa1fb6fe8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aa1fb6fe8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aa1fb6fe8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caa1fb6fe8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caa1fb6fe8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caa1fb6fe8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aa1fb6fe8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aa1fb6fe8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caa1fb6fe8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caa1fb6fe8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aa1fb6fe8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aa1fb6fe8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aa1fb6fe8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aa1fb6fe8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aa1fb6fe8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aa1fb6fe8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aa1fb6fe8_0_12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aa1fb6fe8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aa1fb6fe8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aa1fb6fe8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aa1fb6fe8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aa1fb6fe8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aa1fb6fe8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aa1fb6fe8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caa1fb6fe8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caa1fb6fe8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aa1fb6fe8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aa1fb6fe8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caa1fb6fe8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caa1fb6fe8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caa1fb6fe8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caa1fb6fe8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caa1fb6fe8_0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caa1fb6fe8_0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caa1fb6fe8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caa1fb6fe8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caa1fb6fe8_0_1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caa1fb6fe8_0_1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aa1fb6fe8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caa1fb6fe8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caa1fb6fe8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caa1fb6fe8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aa1fb6fe8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aa1fb6fe8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caa1fb6fe8_0_18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caa1fb6fe8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caa1fb6fe8_0_19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caa1fb6fe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caa1fb6fe8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caa1fb6fe8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caa1fb6fe8_0_1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caa1fb6fe8_0_1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caa1fb6fe8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caa1fb6fe8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caa1fb6fe8_0_1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caa1fb6fe8_0_1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caa1fb6fe8_0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caa1fb6fe8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caa1fb6fe8_0_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caa1fb6fe8_0_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caa1fb6fe8_0_1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caa1fb6fe8_0_1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caa1fb6fe8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caa1fb6fe8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aa1fb6fe8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aa1fb6fe8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caa1fb6fe8_0_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caa1fb6fe8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caa1fb6fe8_0_17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caa1fb6fe8_0_1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caa1fb6fe8_0_18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caa1fb6fe8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ae91dfb3e1_0_3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ae91dfb3e1_0_3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aa1fb6fe8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aa1fb6fe8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aa1fb6fe8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aa1fb6fe8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aa1fb6fe8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aa1fb6fe8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hyperlink" Target="http://imatge-upc.github.io/telecombcn-2016-dlcv/"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8.png"/><Relationship Id="rId4" Type="http://schemas.openxmlformats.org/officeDocument/2006/relationships/hyperlink" Target="mailto:amaia.salvador@upc.edu" TargetMode="External"/><Relationship Id="rId5"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5" name="Google Shape;4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ol 3">
  <p:cSld name="TITLE_3">
    <p:spTree>
      <p:nvGrpSpPr>
        <p:cNvPr id="48" name="Shape 48"/>
        <p:cNvGrpSpPr/>
        <p:nvPr/>
      </p:nvGrpSpPr>
      <p:grpSpPr>
        <a:xfrm>
          <a:off x="0" y="0"/>
          <a:ext cx="0" cy="0"/>
          <a:chOff x="0" y="0"/>
          <a:chExt cx="0" cy="0"/>
        </a:xfrm>
      </p:grpSpPr>
      <p:sp>
        <p:nvSpPr>
          <p:cNvPr id="49" name="Google Shape;49;p13"/>
          <p:cNvSpPr txBox="1"/>
          <p:nvPr>
            <p:ph type="ctrTitle"/>
          </p:nvPr>
        </p:nvSpPr>
        <p:spPr>
          <a:xfrm>
            <a:off x="4121704" y="744575"/>
            <a:ext cx="471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6633"/>
              </a:buClr>
              <a:buSzPts val="3600"/>
              <a:buNone/>
              <a:defRPr sz="3600">
                <a:solidFill>
                  <a:srgbClr val="FF6633"/>
                </a:solidFill>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50" name="Google Shape;50;p13"/>
          <p:cNvSpPr txBox="1"/>
          <p:nvPr>
            <p:ph idx="1" type="subTitle"/>
          </p:nvPr>
        </p:nvSpPr>
        <p:spPr>
          <a:xfrm>
            <a:off x="4121550" y="2834125"/>
            <a:ext cx="471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 name="Google Shape;5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8" name="Google Shape;58;p15"/>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1" name="Google Shape;61;p1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2" name="Google Shape;62;p1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5" name="Google Shape;65;p17"/>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6" name="Google Shape;66;p17"/>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7" name="Google Shape;67;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8"/>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0" name="Google Shape;70;p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73" name="Google Shape;73;p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 name="Shape 80"/>
        <p:cNvGrpSpPr/>
        <p:nvPr/>
      </p:nvGrpSpPr>
      <p:grpSpPr>
        <a:xfrm>
          <a:off x="0" y="0"/>
          <a:ext cx="0" cy="0"/>
          <a:chOff x="0" y="0"/>
          <a:chExt cx="0" cy="0"/>
        </a:xfrm>
      </p:grpSpPr>
      <p:sp>
        <p:nvSpPr>
          <p:cNvPr id="81" name="Google Shape;81;p22"/>
          <p:cNvSpPr txBox="1"/>
          <p:nvPr>
            <p:ph type="ctrTitle"/>
          </p:nvPr>
        </p:nvSpPr>
        <p:spPr>
          <a:xfrm>
            <a:off x="4076850" y="1573900"/>
            <a:ext cx="4755300" cy="1223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Ubuntu"/>
              <a:buNone/>
              <a:defRPr sz="3600">
                <a:latin typeface="Ubuntu"/>
                <a:ea typeface="Ubuntu"/>
                <a:cs typeface="Ubuntu"/>
                <a:sym typeface="Ubuntu"/>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82" name="Google Shape;82;p22"/>
          <p:cNvSpPr txBox="1"/>
          <p:nvPr>
            <p:ph idx="1" type="subTitle"/>
          </p:nvPr>
        </p:nvSpPr>
        <p:spPr>
          <a:xfrm>
            <a:off x="4076850" y="1044175"/>
            <a:ext cx="4755300" cy="47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800"/>
              <a:buFont typeface="Ubuntu"/>
              <a:buNone/>
              <a:defRPr>
                <a:solidFill>
                  <a:srgbClr val="000000"/>
                </a:solidFill>
                <a:latin typeface="Ubuntu"/>
                <a:ea typeface="Ubuntu"/>
                <a:cs typeface="Ubuntu"/>
                <a:sym typeface="Ubuntu"/>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83" name="Google Shape;8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pic>
        <p:nvPicPr>
          <p:cNvPr descr="SummerSchoolDeepLearningBarcelona.jpg" id="84" name="Google Shape;84;p22"/>
          <p:cNvPicPr preferRelativeResize="0"/>
          <p:nvPr/>
        </p:nvPicPr>
        <p:blipFill>
          <a:blip r:embed="rId2">
            <a:alphaModFix/>
          </a:blip>
          <a:stretch>
            <a:fillRect/>
          </a:stretch>
        </p:blipFill>
        <p:spPr>
          <a:xfrm>
            <a:off x="0" y="0"/>
            <a:ext cx="3542375" cy="4722450"/>
          </a:xfrm>
          <a:prstGeom prst="rect">
            <a:avLst/>
          </a:prstGeom>
          <a:noFill/>
          <a:ln>
            <a:noFill/>
          </a:ln>
        </p:spPr>
      </p:pic>
      <p:sp>
        <p:nvSpPr>
          <p:cNvPr id="85" name="Google Shape;85;p22"/>
          <p:cNvSpPr txBox="1"/>
          <p:nvPr/>
        </p:nvSpPr>
        <p:spPr>
          <a:xfrm>
            <a:off x="1180338" y="4722450"/>
            <a:ext cx="11817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u="sng">
                <a:solidFill>
                  <a:srgbClr val="0097A7"/>
                </a:solidFill>
                <a:hlinkClick r:id="rId3">
                  <a:extLst>
                    <a:ext uri="{A12FA001-AC4F-418D-AE19-62706E023703}">
                      <ahyp:hlinkClr val="tx"/>
                    </a:ext>
                  </a:extLst>
                </a:hlinkClick>
              </a:rPr>
              <a:t>[course site]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Ubuntu"/>
              <a:buNone/>
              <a:defRPr sz="3600">
                <a:latin typeface="Ubuntu"/>
                <a:ea typeface="Ubuntu"/>
                <a:cs typeface="Ubuntu"/>
                <a:sym typeface="Ubuntu"/>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D6A43"/>
              </a:buClr>
              <a:buSzPts val="2800"/>
              <a:buFont typeface="Ubuntu"/>
              <a:buNone/>
              <a:defRPr>
                <a:solidFill>
                  <a:srgbClr val="ED6A43"/>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sp>
        <p:nvSpPr>
          <p:cNvPr id="94" name="Google Shape;9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D6A43"/>
              </a:buClr>
              <a:buSzPts val="2800"/>
              <a:buFont typeface="Ubuntu"/>
              <a:buNone/>
              <a:defRPr>
                <a:solidFill>
                  <a:srgbClr val="ED6A43"/>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6" name="Google Shape;96;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D6A43"/>
              </a:buClr>
              <a:buSzPts val="2800"/>
              <a:buFont typeface="Ubuntu"/>
              <a:buNone/>
              <a:defRPr>
                <a:solidFill>
                  <a:srgbClr val="ED6A43"/>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D6A43"/>
              </a:buClr>
              <a:buSzPts val="2400"/>
              <a:buFont typeface="Ubuntu"/>
              <a:buNone/>
              <a:defRPr sz="2400">
                <a:solidFill>
                  <a:srgbClr val="ED6A43"/>
                </a:solidFill>
                <a:latin typeface="Ubuntu"/>
                <a:ea typeface="Ubuntu"/>
                <a:cs typeface="Ubuntu"/>
                <a:sym typeface="Ubuntu"/>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2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4" name="Google Shape;10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2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ED6A43"/>
              </a:buClr>
              <a:buSzPts val="4800"/>
              <a:buFont typeface="Ubuntu"/>
              <a:buNone/>
              <a:defRPr sz="4800">
                <a:solidFill>
                  <a:srgbClr val="ED6A43"/>
                </a:solidFill>
                <a:latin typeface="Ubuntu"/>
                <a:ea typeface="Ubuntu"/>
                <a:cs typeface="Ubuntu"/>
                <a:sym typeface="Ubuntu"/>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7" name="Google Shape;10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 name="Google Shape;111;p2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 name="Google Shape;112;p2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3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6" name="Google Shape;11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sp>
        <p:nvSpPr>
          <p:cNvPr id="118" name="Google Shape;118;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 name="Google Shape;119;p3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0" name="Google Shape;12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DL">
  <p:cSld name="TITLE_1">
    <p:bg>
      <p:bgPr>
        <a:solidFill>
          <a:srgbClr val="ECF0F1"/>
        </a:solidFill>
      </p:bgPr>
    </p:bg>
    <p:spTree>
      <p:nvGrpSpPr>
        <p:cNvPr id="123" name="Shape 123"/>
        <p:cNvGrpSpPr/>
        <p:nvPr/>
      </p:nvGrpSpPr>
      <p:grpSpPr>
        <a:xfrm>
          <a:off x="0" y="0"/>
          <a:ext cx="0" cy="0"/>
          <a:chOff x="0" y="0"/>
          <a:chExt cx="0" cy="0"/>
        </a:xfrm>
      </p:grpSpPr>
      <p:sp>
        <p:nvSpPr>
          <p:cNvPr id="124" name="Google Shape;124;p33"/>
          <p:cNvSpPr/>
          <p:nvPr/>
        </p:nvSpPr>
        <p:spPr>
          <a:xfrm>
            <a:off x="-19425" y="0"/>
            <a:ext cx="2672400" cy="5163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3"/>
          <p:cNvSpPr txBox="1"/>
          <p:nvPr>
            <p:ph type="ctrTitle"/>
          </p:nvPr>
        </p:nvSpPr>
        <p:spPr>
          <a:xfrm>
            <a:off x="3005250" y="1593650"/>
            <a:ext cx="5750100" cy="1642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Font typeface="Ubuntu"/>
              <a:buNone/>
              <a:defRPr sz="3000">
                <a:latin typeface="Ubuntu"/>
                <a:ea typeface="Ubuntu"/>
                <a:cs typeface="Ubuntu"/>
                <a:sym typeface="Ubuntu"/>
              </a:defRPr>
            </a:lvl2pPr>
            <a:lvl3pPr lvl="2" rtl="0" algn="ctr">
              <a:spcBef>
                <a:spcPts val="0"/>
              </a:spcBef>
              <a:spcAft>
                <a:spcPts val="0"/>
              </a:spcAft>
              <a:buSzPts val="3000"/>
              <a:buFont typeface="Ubuntu"/>
              <a:buNone/>
              <a:defRPr sz="3000">
                <a:latin typeface="Ubuntu"/>
                <a:ea typeface="Ubuntu"/>
                <a:cs typeface="Ubuntu"/>
                <a:sym typeface="Ubuntu"/>
              </a:defRPr>
            </a:lvl3pPr>
            <a:lvl4pPr lvl="3" rtl="0" algn="ctr">
              <a:spcBef>
                <a:spcPts val="0"/>
              </a:spcBef>
              <a:spcAft>
                <a:spcPts val="0"/>
              </a:spcAft>
              <a:buSzPts val="3000"/>
              <a:buFont typeface="Ubuntu"/>
              <a:buNone/>
              <a:defRPr sz="3000">
                <a:latin typeface="Ubuntu"/>
                <a:ea typeface="Ubuntu"/>
                <a:cs typeface="Ubuntu"/>
                <a:sym typeface="Ubuntu"/>
              </a:defRPr>
            </a:lvl4pPr>
            <a:lvl5pPr lvl="4" rtl="0" algn="ctr">
              <a:spcBef>
                <a:spcPts val="0"/>
              </a:spcBef>
              <a:spcAft>
                <a:spcPts val="0"/>
              </a:spcAft>
              <a:buSzPts val="3000"/>
              <a:buFont typeface="Ubuntu"/>
              <a:buNone/>
              <a:defRPr sz="3000">
                <a:latin typeface="Ubuntu"/>
                <a:ea typeface="Ubuntu"/>
                <a:cs typeface="Ubuntu"/>
                <a:sym typeface="Ubuntu"/>
              </a:defRPr>
            </a:lvl5pPr>
            <a:lvl6pPr lvl="5" rtl="0" algn="ctr">
              <a:spcBef>
                <a:spcPts val="0"/>
              </a:spcBef>
              <a:spcAft>
                <a:spcPts val="0"/>
              </a:spcAft>
              <a:buSzPts val="3000"/>
              <a:buFont typeface="Ubuntu"/>
              <a:buNone/>
              <a:defRPr sz="3000">
                <a:latin typeface="Ubuntu"/>
                <a:ea typeface="Ubuntu"/>
                <a:cs typeface="Ubuntu"/>
                <a:sym typeface="Ubuntu"/>
              </a:defRPr>
            </a:lvl6pPr>
            <a:lvl7pPr lvl="6" rtl="0" algn="ctr">
              <a:spcBef>
                <a:spcPts val="0"/>
              </a:spcBef>
              <a:spcAft>
                <a:spcPts val="0"/>
              </a:spcAft>
              <a:buSzPts val="3000"/>
              <a:buFont typeface="Ubuntu"/>
              <a:buNone/>
              <a:defRPr sz="3000">
                <a:latin typeface="Ubuntu"/>
                <a:ea typeface="Ubuntu"/>
                <a:cs typeface="Ubuntu"/>
                <a:sym typeface="Ubuntu"/>
              </a:defRPr>
            </a:lvl7pPr>
            <a:lvl8pPr lvl="7" rtl="0" algn="ctr">
              <a:spcBef>
                <a:spcPts val="0"/>
              </a:spcBef>
              <a:spcAft>
                <a:spcPts val="0"/>
              </a:spcAft>
              <a:buSzPts val="3000"/>
              <a:buFont typeface="Ubuntu"/>
              <a:buNone/>
              <a:defRPr sz="3000">
                <a:latin typeface="Ubuntu"/>
                <a:ea typeface="Ubuntu"/>
                <a:cs typeface="Ubuntu"/>
                <a:sym typeface="Ubuntu"/>
              </a:defRPr>
            </a:lvl8pPr>
            <a:lvl9pPr lvl="8" rtl="0" algn="ctr">
              <a:spcBef>
                <a:spcPts val="0"/>
              </a:spcBef>
              <a:spcAft>
                <a:spcPts val="0"/>
              </a:spcAft>
              <a:buSzPts val="3000"/>
              <a:buFont typeface="Ubuntu"/>
              <a:buNone/>
              <a:defRPr sz="3000">
                <a:latin typeface="Ubuntu"/>
                <a:ea typeface="Ubuntu"/>
                <a:cs typeface="Ubuntu"/>
                <a:sym typeface="Ubuntu"/>
              </a:defRPr>
            </a:lvl9pPr>
          </a:lstStyle>
          <a:p/>
        </p:txBody>
      </p:sp>
      <p:sp>
        <p:nvSpPr>
          <p:cNvPr id="126" name="Google Shape;126;p33"/>
          <p:cNvSpPr txBox="1"/>
          <p:nvPr>
            <p:ph idx="1" type="subTitle"/>
          </p:nvPr>
        </p:nvSpPr>
        <p:spPr>
          <a:xfrm>
            <a:off x="3024685" y="485737"/>
            <a:ext cx="5467200" cy="115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sz="2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 name="Google Shape;1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ca"/>
              <a:t>‹#›</a:t>
            </a:fld>
            <a:endParaRPr/>
          </a:p>
        </p:txBody>
      </p:sp>
      <p:pic>
        <p:nvPicPr>
          <p:cNvPr descr="Dcu-logo.png" id="128" name="Google Shape;128;p33"/>
          <p:cNvPicPr preferRelativeResize="0"/>
          <p:nvPr/>
        </p:nvPicPr>
        <p:blipFill>
          <a:blip r:embed="rId2">
            <a:alphaModFix/>
          </a:blip>
          <a:stretch>
            <a:fillRect/>
          </a:stretch>
        </p:blipFill>
        <p:spPr>
          <a:xfrm>
            <a:off x="824312" y="4161328"/>
            <a:ext cx="984925" cy="671975"/>
          </a:xfrm>
          <a:prstGeom prst="rect">
            <a:avLst/>
          </a:prstGeom>
          <a:noFill/>
          <a:ln>
            <a:noFill/>
          </a:ln>
        </p:spPr>
      </p:pic>
      <p:pic>
        <p:nvPicPr>
          <p:cNvPr id="129" name="Google Shape;129;p33"/>
          <p:cNvPicPr preferRelativeResize="0"/>
          <p:nvPr/>
        </p:nvPicPr>
        <p:blipFill rotWithShape="1">
          <a:blip r:embed="rId3">
            <a:alphaModFix/>
          </a:blip>
          <a:srcRect b="14624" l="0" r="27901" t="0"/>
          <a:stretch/>
        </p:blipFill>
        <p:spPr>
          <a:xfrm>
            <a:off x="533920" y="249718"/>
            <a:ext cx="1905227" cy="1156499"/>
          </a:xfrm>
          <a:prstGeom prst="rect">
            <a:avLst/>
          </a:prstGeom>
          <a:noFill/>
          <a:ln>
            <a:noFill/>
          </a:ln>
        </p:spPr>
      </p:pic>
      <p:grpSp>
        <p:nvGrpSpPr>
          <p:cNvPr id="130" name="Google Shape;130;p33"/>
          <p:cNvGrpSpPr/>
          <p:nvPr/>
        </p:nvGrpSpPr>
        <p:grpSpPr>
          <a:xfrm>
            <a:off x="4497741" y="3527597"/>
            <a:ext cx="2716200" cy="1529223"/>
            <a:chOff x="3902638" y="1807134"/>
            <a:chExt cx="2716200" cy="1529223"/>
          </a:xfrm>
        </p:grpSpPr>
        <p:sp>
          <p:nvSpPr>
            <p:cNvPr id="131" name="Google Shape;131;p33"/>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rgbClr val="434343"/>
                  </a:solidFill>
                  <a:latin typeface="Ubuntu"/>
                  <a:ea typeface="Ubuntu"/>
                  <a:cs typeface="Ubuntu"/>
                  <a:sym typeface="Ubuntu"/>
                </a:rPr>
                <a:t>Amaia Salvador</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ca" sz="1000" u="sng">
                  <a:solidFill>
                    <a:schemeClr val="hlink"/>
                  </a:solidFill>
                  <a:latin typeface="Ubuntu"/>
                  <a:ea typeface="Ubuntu"/>
                  <a:cs typeface="Ubuntu"/>
                  <a:sym typeface="Ubuntu"/>
                  <a:hlinkClick r:id="rId4"/>
                </a:rPr>
                <a:t>amaia.salvador@upc.edu</a:t>
              </a:r>
              <a:r>
                <a:rPr lang="ca" sz="1000">
                  <a:solidFill>
                    <a:srgbClr val="78909C"/>
                  </a:solidFill>
                  <a:latin typeface="Ubuntu"/>
                  <a:ea typeface="Ubuntu"/>
                  <a:cs typeface="Ubuntu"/>
                  <a:sym typeface="Ubuntu"/>
                </a:rPr>
                <a:t>	</a:t>
              </a:r>
              <a:endParaRPr sz="1000">
                <a:solidFill>
                  <a:srgbClr val="78909C"/>
                </a:solidFill>
                <a:latin typeface="Ubuntu"/>
                <a:ea typeface="Ubuntu"/>
                <a:cs typeface="Ubuntu"/>
                <a:sym typeface="Ubuntu"/>
              </a:endParaRPr>
            </a:p>
          </p:txBody>
        </p:sp>
        <p:sp>
          <p:nvSpPr>
            <p:cNvPr id="132" name="Google Shape;132;p33"/>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a:solidFill>
                    <a:srgbClr val="434343"/>
                  </a:solidFill>
                  <a:latin typeface="Ubuntu"/>
                  <a:ea typeface="Ubuntu"/>
                  <a:cs typeface="Ubuntu"/>
                  <a:sym typeface="Ubuntu"/>
                </a:rPr>
                <a:t>PhD Candidate</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ca" sz="1000">
                  <a:solidFill>
                    <a:srgbClr val="78909C"/>
                  </a:solidFill>
                  <a:latin typeface="Ubuntu"/>
                  <a:ea typeface="Ubuntu"/>
                  <a:cs typeface="Ubuntu"/>
                  <a:sym typeface="Ubuntu"/>
                </a:rPr>
                <a:t>Universitat Politècnica de Catalunya</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t/>
              </a:r>
              <a:endParaRPr sz="900">
                <a:solidFill>
                  <a:srgbClr val="78909C"/>
                </a:solidFill>
              </a:endParaRPr>
            </a:p>
          </p:txBody>
        </p:sp>
      </p:grpSp>
      <p:sp>
        <p:nvSpPr>
          <p:cNvPr id="133" name="Google Shape;133;p33"/>
          <p:cNvSpPr txBox="1"/>
          <p:nvPr/>
        </p:nvSpPr>
        <p:spPr>
          <a:xfrm>
            <a:off x="272071" y="1675956"/>
            <a:ext cx="2128200" cy="20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2400">
                <a:latin typeface="Proxima Nova"/>
                <a:ea typeface="Proxima Nova"/>
                <a:cs typeface="Proxima Nova"/>
                <a:sym typeface="Proxima Nova"/>
              </a:rPr>
              <a:t>DEEP LEARNING WORKSHOP</a:t>
            </a:r>
            <a:endParaRPr sz="2400">
              <a:latin typeface="Proxima Nova"/>
              <a:ea typeface="Proxima Nova"/>
              <a:cs typeface="Proxima Nova"/>
              <a:sym typeface="Proxima Nova"/>
            </a:endParaRPr>
          </a:p>
          <a:p>
            <a:pPr indent="0" lvl="0" marL="0" rtl="0" algn="ctr">
              <a:spcBef>
                <a:spcPts val="0"/>
              </a:spcBef>
              <a:spcAft>
                <a:spcPts val="0"/>
              </a:spcAft>
              <a:buNone/>
            </a:pPr>
            <a:r>
              <a:t/>
            </a:r>
            <a:endParaRPr sz="1800">
              <a:latin typeface="Proxima Nova"/>
              <a:ea typeface="Proxima Nova"/>
              <a:cs typeface="Proxima Nova"/>
              <a:sym typeface="Proxima Nova"/>
            </a:endParaRPr>
          </a:p>
          <a:p>
            <a:pPr indent="0" lvl="0" marL="0" rtl="0" algn="ctr">
              <a:spcBef>
                <a:spcPts val="0"/>
              </a:spcBef>
              <a:spcAft>
                <a:spcPts val="0"/>
              </a:spcAft>
              <a:buNone/>
            </a:pPr>
            <a:r>
              <a:rPr lang="ca">
                <a:latin typeface="Proxima Nova"/>
                <a:ea typeface="Proxima Nova"/>
                <a:cs typeface="Proxima Nova"/>
                <a:sym typeface="Proxima Nova"/>
              </a:rPr>
              <a:t>Dublin City University</a:t>
            </a:r>
            <a:endParaRPr sz="1800">
              <a:latin typeface="Proxima Nova"/>
              <a:ea typeface="Proxima Nova"/>
              <a:cs typeface="Proxima Nova"/>
              <a:sym typeface="Proxima Nova"/>
            </a:endParaRPr>
          </a:p>
          <a:p>
            <a:pPr indent="0" lvl="0" marL="0" rtl="0" algn="ctr">
              <a:spcBef>
                <a:spcPts val="0"/>
              </a:spcBef>
              <a:spcAft>
                <a:spcPts val="0"/>
              </a:spcAft>
              <a:buNone/>
            </a:pPr>
            <a:r>
              <a:rPr lang="ca" sz="1200">
                <a:latin typeface="Proxima Nova"/>
                <a:ea typeface="Proxima Nova"/>
                <a:cs typeface="Proxima Nova"/>
                <a:sym typeface="Proxima Nova"/>
              </a:rPr>
              <a:t>27-28 April 2017</a:t>
            </a:r>
            <a:endParaRPr sz="2400">
              <a:latin typeface="Proxima Nova"/>
              <a:ea typeface="Proxima Nova"/>
              <a:cs typeface="Proxima Nova"/>
              <a:sym typeface="Proxima Nova"/>
            </a:endParaRPr>
          </a:p>
        </p:txBody>
      </p:sp>
      <p:pic>
        <p:nvPicPr>
          <p:cNvPr descr="amaia.jpg" id="134" name="Google Shape;134;p33"/>
          <p:cNvPicPr preferRelativeResize="0"/>
          <p:nvPr/>
        </p:nvPicPr>
        <p:blipFill rotWithShape="1">
          <a:blip r:embed="rId5">
            <a:alphaModFix/>
          </a:blip>
          <a:srcRect b="24468" l="0" r="0" t="3944"/>
          <a:stretch/>
        </p:blipFill>
        <p:spPr>
          <a:xfrm>
            <a:off x="3137625" y="3330700"/>
            <a:ext cx="1241201" cy="133252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 name="Shape 140"/>
        <p:cNvGrpSpPr/>
        <p:nvPr/>
      </p:nvGrpSpPr>
      <p:grpSpPr>
        <a:xfrm>
          <a:off x="0" y="0"/>
          <a:ext cx="0" cy="0"/>
          <a:chOff x="0" y="0"/>
          <a:chExt cx="0" cy="0"/>
        </a:xfrm>
      </p:grpSpPr>
      <p:sp>
        <p:nvSpPr>
          <p:cNvPr id="141" name="Google Shape;141;p35"/>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2" name="Google Shape;142;p35"/>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8" name="Google Shape;28;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2" name="Google Shape;3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6" name="Google Shape;36;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8" name="Google Shape;3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1" name="Google Shape;4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theme" Target="../theme/theme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54" name="Google Shape;54;p1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55" name="Google Shape;55;p1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6" name="Shape 76"/>
        <p:cNvGrpSpPr/>
        <p:nvPr/>
      </p:nvGrpSpPr>
      <p:grpSpPr>
        <a:xfrm>
          <a:off x="0" y="0"/>
          <a:ext cx="0" cy="0"/>
          <a:chOff x="0" y="0"/>
          <a:chExt cx="0" cy="0"/>
        </a:xfrm>
      </p:grpSpPr>
      <p:sp>
        <p:nvSpPr>
          <p:cNvPr id="77" name="Google Shape;7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D6A43"/>
              </a:buClr>
              <a:buSzPts val="2800"/>
              <a:buFont typeface="Ubuntu"/>
              <a:buNone/>
              <a:defRPr sz="2800">
                <a:solidFill>
                  <a:srgbClr val="ED6A43"/>
                </a:solidFill>
                <a:latin typeface="Ubuntu"/>
                <a:ea typeface="Ubuntu"/>
                <a:cs typeface="Ubuntu"/>
                <a:sym typeface="Ubuntu"/>
              </a:defRPr>
            </a:lvl1pPr>
            <a:lvl2pPr lvl="1"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2pPr>
            <a:lvl3pPr lvl="2"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3pPr>
            <a:lvl4pPr lvl="3"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4pPr>
            <a:lvl5pPr lvl="4"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5pPr>
            <a:lvl6pPr lvl="5"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6pPr>
            <a:lvl7pPr lvl="6"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7pPr>
            <a:lvl8pPr lvl="7"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8pPr>
            <a:lvl9pPr lvl="8" rt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9pPr>
          </a:lstStyle>
          <a:p/>
        </p:txBody>
      </p:sp>
      <p:sp>
        <p:nvSpPr>
          <p:cNvPr id="78" name="Google Shape;78;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79" name="Google Shape;7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35" name="Shape 135"/>
        <p:cNvGrpSpPr/>
        <p:nvPr/>
      </p:nvGrpSpPr>
      <p:grpSpPr>
        <a:xfrm>
          <a:off x="0" y="0"/>
          <a:ext cx="0" cy="0"/>
          <a:chOff x="0" y="0"/>
          <a:chExt cx="0" cy="0"/>
        </a:xfrm>
      </p:grpSpPr>
      <p:sp>
        <p:nvSpPr>
          <p:cNvPr id="136" name="Google Shape;136;p3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1pPr>
            <a:lvl2pPr lvl="1"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2pPr>
            <a:lvl3pPr lvl="2"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3pPr>
            <a:lvl4pPr lvl="3"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4pPr>
            <a:lvl5pPr lvl="4"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5pPr>
            <a:lvl6pPr lvl="5"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6pPr>
            <a:lvl7pPr lvl="6"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7pPr>
            <a:lvl8pPr lvl="7"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8pPr>
            <a:lvl9pPr lvl="8"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9pPr>
          </a:lstStyle>
          <a:p/>
        </p:txBody>
      </p:sp>
      <p:sp>
        <p:nvSpPr>
          <p:cNvPr id="137" name="Google Shape;137;p34"/>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Font typeface="Ubuntu"/>
              <a:buChar char="●"/>
              <a:defRPr sz="3000">
                <a:solidFill>
                  <a:schemeClr val="dk1"/>
                </a:solidFill>
                <a:latin typeface="Ubuntu"/>
                <a:ea typeface="Ubuntu"/>
                <a:cs typeface="Ubuntu"/>
                <a:sym typeface="Ubuntu"/>
              </a:defRPr>
            </a:lvl1pPr>
            <a:lvl2pPr indent="-381000" lvl="1" marL="9144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2pPr>
            <a:lvl3pPr indent="-381000" lvl="2" marL="13716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3pPr>
            <a:lvl4pPr indent="-342900" lvl="3" marL="1828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4pPr>
            <a:lvl5pPr indent="-342900" lvl="4" marL="22860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5pPr>
            <a:lvl6pPr indent="-342900" lvl="5" marL="27432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6pPr>
            <a:lvl7pPr indent="-342900" lvl="6" marL="32004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7pPr>
            <a:lvl8pPr indent="-342900" lvl="7" marL="36576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8pPr>
            <a:lvl9pPr indent="-342900" lvl="8" marL="4114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9pPr>
          </a:lstStyle>
          <a:p/>
        </p:txBody>
      </p:sp>
      <p:sp>
        <p:nvSpPr>
          <p:cNvPr id="138" name="Google Shape;138;p3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ca"/>
              <a:t>‹#›</a:t>
            </a:fld>
            <a:endParaRPr/>
          </a:p>
        </p:txBody>
      </p:sp>
      <p:pic>
        <p:nvPicPr>
          <p:cNvPr id="139" name="Google Shape;139;p34"/>
          <p:cNvPicPr preferRelativeResize="0"/>
          <p:nvPr/>
        </p:nvPicPr>
        <p:blipFill>
          <a:blip r:embed="rId1">
            <a:alphaModFix/>
          </a:blip>
          <a:stretch>
            <a:fillRect/>
          </a:stretch>
        </p:blipFill>
        <p:spPr>
          <a:xfrm>
            <a:off x="8595300" y="0"/>
            <a:ext cx="548700"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hyperlink" Target="http://papers.nips.cc/paper/5346-information-based-learning-by-agents-in-unbounded-state-spac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hyperlink" Target="http://papers.nips.cc/paper/5346-information-based-learning-by-agents-in-unbounded-state-spaces" TargetMode="External"/><Relationship Id="rId4" Type="http://schemas.openxmlformats.org/officeDocument/2006/relationships/hyperlink" Target="http://www.youtube.com/watch?v=UWTHwtHDzT0" TargetMode="External"/><Relationship Id="rId5"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hyperlink" Target="http://web.stanford.edu/class/cs224n/index.html#coursewor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s://jalammar.github.io/visualizing-neural-machine-translation-mechanics-of-seq2seq-models-with-attention/" TargetMode="External"/><Relationship Id="rId4" Type="http://schemas.openxmlformats.org/officeDocument/2006/relationships/image" Target="../media/image2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hyperlink" Target="http://web.stanford.edu/class/cs224n/index.html#coursewor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hyperlink" Target="https://www.cs.utexas.edu/~mooney/cramming.html" TargetMode="Externa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hyperlink" Target="http://web.stanford.edu/class/cs224n/index.html#coursewor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hyperlink" Target="https://learningturtle.github.io/Blog/posts/attention_another_perspective/" TargetMode="External"/><Relationship Id="rId4" Type="http://schemas.openxmlformats.org/officeDocument/2006/relationships/image" Target="../media/image26.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www.youtube.com/watch?v=IHtuk-4Z64g" TargetMode="External"/><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hyperlink" Target="https://learningturtle.github.io/Blog/posts/attention_another_perspective/" TargetMode="Externa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hyperlink" Target="https://learningturtle.github.io/Blog/posts/attention_another_perspective/" TargetMode="Externa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hyperlink" Target="http://web.stanford.edu/class/cs224n/index.html#coursewor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30.gif"/><Relationship Id="rId4" Type="http://schemas.openxmlformats.org/officeDocument/2006/relationships/hyperlink" Target="https://jalammar.github.io/visualizing-neural-machine-translation-mechanics-of-seq2seq-models-with-attenti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hyperlink" Target="https://distill.pub/2016/augmented-rnn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hyperlink" Target="http://web.stanford.edu/class/cs224n/index.html#coursewor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hyperlink" Target="http://web.stanford.edu/class/cs224n/index.html#coursewor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hyperlink" Target="http://web.stanford.edu/class/cs224n/index.html#coursewor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hyperlink" Target="http://web.stanford.edu/class/cs224n/index.html#coursework" TargetMode="External"/></Relationships>
</file>

<file path=ppt/slides/_rels/slide3.xml.rels><?xml version="1.0" encoding="UTF-8" standalone="yes"?><Relationships xmlns="http://schemas.openxmlformats.org/package/2006/relationships"><Relationship Id="rId10" Type="http://schemas.openxmlformats.org/officeDocument/2006/relationships/hyperlink" Target="http://imatge-upc.github.io/telecombcn-2016-dlcv/" TargetMode="External"/><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7.png"/><Relationship Id="rId9" Type="http://schemas.openxmlformats.org/officeDocument/2006/relationships/image" Target="../media/image6.jpg"/><Relationship Id="rId5" Type="http://schemas.openxmlformats.org/officeDocument/2006/relationships/hyperlink" Target="http://www.youtube.com/watch?v=9oMVVx98Hk4" TargetMode="External"/><Relationship Id="rId6" Type="http://schemas.openxmlformats.org/officeDocument/2006/relationships/image" Target="../media/image13.jpg"/><Relationship Id="rId7" Type="http://schemas.openxmlformats.org/officeDocument/2006/relationships/hyperlink" Target="https://telecombcn-dl.github.io/2019-idl/" TargetMode="External"/><Relationship Id="rId8" Type="http://schemas.openxmlformats.org/officeDocument/2006/relationships/hyperlink" Target="http://www.youtube.com/watch?v=omHLeV1aic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hyperlink" Target="http://web.stanford.edu/class/cs224n/index.html#coursewor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hyperlink" Target="http://web.stanford.edu/class/cs224n/index.html#coursewor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hyperlink" Target="http://web.stanford.edu/class/cs224n/index.html#coursewor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hyperlink" Target="http://web.stanford.edu/class/cs224n/index.html#coursewor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hyperlink" Target="http://web.stanford.edu/class/cs224n/index.html#coursework"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hyperlink" Target="http://gabrielilharco.com/publications/EMNLP_2020_Tutorial__High_Performance_NLP.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hyperlink" Target="https://arxiv.org/abs/1409.0473" TargetMode="Externa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hyperlink" Target="https://distill.pub/2016/augmented-rnns/" TargetMode="Externa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hyperlink" Target="https://learningturtle.github.io/Blog/posts/attention_another_perspective_part2/" TargetMode="Externa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16.png"/><Relationship Id="rId5" Type="http://schemas.openxmlformats.org/officeDocument/2006/relationships/hyperlink" Target="http://web.stanford.edu/class/cs224n/index.html#coursewor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hyperlink" Target="https://arxiv.org/abs/1409.0473" TargetMode="Externa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hyperlink" Target="https://arxiv.org/abs/1409.0473"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hyperlink" Target="https://arxiv.org/abs/1508.0402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hyperlink" Target="https://arxiv.org/abs/1508.04025"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hyperlink" Target="https://proceedings.neurips.cc/paper/2017/hash/3f5ee243547dee91fbd053c1c4a845aa-Abstract.html" TargetMode="Externa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 Id="rId3" Type="http://schemas.openxmlformats.org/officeDocument/2006/relationships/image" Target="../media/image37.png"/><Relationship Id="rId4" Type="http://schemas.openxmlformats.org/officeDocument/2006/relationships/hyperlink" Target="https://openaccess.thecvf.com/content_cvpr_2015/html/Vinyals_Show_and_Tell_2015_CVPR_paper.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 Id="rId3" Type="http://schemas.openxmlformats.org/officeDocument/2006/relationships/hyperlink" Target="http://kelvinxu.github.io/projects/capgen.html" TargetMode="External"/><Relationship Id="rId4" Type="http://schemas.openxmlformats.org/officeDocument/2006/relationships/image" Target="../media/image43.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50.png"/><Relationship Id="rId4" Type="http://schemas.openxmlformats.org/officeDocument/2006/relationships/hyperlink" Target="http://kelvinxu.github.io/projects/capge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 Id="rId3" Type="http://schemas.openxmlformats.org/officeDocument/2006/relationships/hyperlink" Target="https://deepmind.com/learning-resources/deep-learning-lecture-series-2020" TargetMode="External"/><Relationship Id="rId4" Type="http://schemas.openxmlformats.org/officeDocument/2006/relationships/hyperlink" Target="https://storage.googleapis.com/deepmind-media/UCLxDeepMind_2020/L8%20-%20UCLxDeepMind%20DL2020.pdf" TargetMode="External"/><Relationship Id="rId5" Type="http://schemas.openxmlformats.org/officeDocument/2006/relationships/hyperlink" Target="http://www.youtube.com/watch?v=AIiwuClvH6k" TargetMode="External"/><Relationship Id="rId6" Type="http://schemas.openxmlformats.org/officeDocument/2006/relationships/image" Target="../media/image5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 Id="rId3" Type="http://schemas.openxmlformats.org/officeDocument/2006/relationships/hyperlink" Target="https://ruder.io/deep-learning-nlp-best-practices/index.html#attention" TargetMode="External"/><Relationship Id="rId4" Type="http://schemas.openxmlformats.org/officeDocument/2006/relationships/hyperlink" Target="https://distill.pub/2016/augmented-rnns/" TargetMode="External"/><Relationship Id="rId5" Type="http://schemas.openxmlformats.org/officeDocument/2006/relationships/hyperlink" Target="https://lilianweng.github.io/lil-log/2018/06/24/attention-attention.html" TargetMode="External"/><Relationship Id="rId6" Type="http://schemas.openxmlformats.org/officeDocument/2006/relationships/hyperlink" Target="https://twitter.com/francoisfleuret/status/1263516788479922176?s=21"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5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hyperlink" Target="http://distill.pub/2016/augmented-rnns/" TargetMode="External"/><Relationship Id="rId4" Type="http://schemas.openxmlformats.org/officeDocument/2006/relationships/hyperlink" Target="https://arxiv.org/abs/1508.01211" TargetMode="External"/><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hyperlink" Target="https://devblogs.nvidia.com/parallelforall/introduction-neural-machine-translation-gpus-part-3/" TargetMode="External"/><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6"/>
          <p:cNvSpPr/>
          <p:nvPr/>
        </p:nvSpPr>
        <p:spPr>
          <a:xfrm>
            <a:off x="-15875" y="1438275"/>
            <a:ext cx="9159900" cy="2121600"/>
          </a:xfrm>
          <a:prstGeom prst="rect">
            <a:avLst/>
          </a:prstGeom>
          <a:solidFill>
            <a:srgbClr val="00B4F1"/>
          </a:solidFill>
          <a:ln>
            <a:noFill/>
          </a:ln>
        </p:spPr>
        <p:txBody>
          <a:bodyPr anchorCtr="0" anchor="ctr" bIns="45700" lIns="91425" spcFirstLastPara="1" rIns="91425" wrap="square" tIns="45700">
            <a:noAutofit/>
          </a:bodyPr>
          <a:lstStyle/>
          <a:p>
            <a:pPr indent="0" lvl="0" marL="533400" marR="0" rtl="0" algn="l">
              <a:spcBef>
                <a:spcPts val="0"/>
              </a:spcBef>
              <a:spcAft>
                <a:spcPts val="0"/>
              </a:spcAft>
              <a:buNone/>
            </a:pPr>
            <a:r>
              <a:rPr b="1" lang="ca">
                <a:solidFill>
                  <a:srgbClr val="FFFFFF"/>
                </a:solidFill>
              </a:rPr>
              <a:t>Lecture 6b</a:t>
            </a:r>
            <a:endParaRPr b="1">
              <a:solidFill>
                <a:srgbClr val="FFFFFF"/>
              </a:solidFill>
            </a:endParaRPr>
          </a:p>
          <a:p>
            <a:pPr indent="0" lvl="0" marL="533400" marR="0" rtl="0" algn="l">
              <a:spcBef>
                <a:spcPts val="0"/>
              </a:spcBef>
              <a:spcAft>
                <a:spcPts val="0"/>
              </a:spcAft>
              <a:buSzPts val="1100"/>
              <a:buNone/>
            </a:pPr>
            <a:r>
              <a:rPr b="1" lang="ca" sz="3500">
                <a:solidFill>
                  <a:srgbClr val="FFFFFF"/>
                </a:solidFill>
              </a:rPr>
              <a:t>Attention Mechanisms</a:t>
            </a:r>
            <a:endParaRPr b="1" sz="3500">
              <a:solidFill>
                <a:srgbClr val="FFFFFF"/>
              </a:solidFill>
            </a:endParaRPr>
          </a:p>
        </p:txBody>
      </p:sp>
      <p:sp>
        <p:nvSpPr>
          <p:cNvPr id="148" name="Google Shape;148;p36"/>
          <p:cNvSpPr txBox="1"/>
          <p:nvPr/>
        </p:nvSpPr>
        <p:spPr>
          <a:xfrm>
            <a:off x="546100" y="3205500"/>
            <a:ext cx="61773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ca" sz="1400" u="none" cap="none" strike="noStrike">
                <a:solidFill>
                  <a:schemeClr val="lt1"/>
                </a:solidFill>
                <a:latin typeface="Arial"/>
                <a:ea typeface="Arial"/>
                <a:cs typeface="Arial"/>
                <a:sym typeface="Arial"/>
              </a:rPr>
              <a:t>Master in Big Data Solutions 20</a:t>
            </a:r>
            <a:r>
              <a:rPr b="1" lang="ca">
                <a:solidFill>
                  <a:schemeClr val="lt1"/>
                </a:solidFill>
              </a:rPr>
              <a:t>20</a:t>
            </a:r>
            <a:r>
              <a:rPr b="1" i="0" lang="ca" sz="1400" u="none" cap="none" strike="noStrike">
                <a:solidFill>
                  <a:schemeClr val="lt1"/>
                </a:solidFill>
                <a:latin typeface="Arial"/>
                <a:ea typeface="Arial"/>
                <a:cs typeface="Arial"/>
                <a:sym typeface="Arial"/>
              </a:rPr>
              <a:t>-20</a:t>
            </a:r>
            <a:r>
              <a:rPr b="1" lang="ca">
                <a:solidFill>
                  <a:schemeClr val="lt1"/>
                </a:solidFill>
              </a:rPr>
              <a:t>21</a:t>
            </a:r>
            <a:r>
              <a:rPr b="1" i="0" lang="ca" sz="1400" u="none" cap="none" strike="noStrike">
                <a:solidFill>
                  <a:schemeClr val="lt1"/>
                </a:solidFill>
                <a:latin typeface="Arial"/>
                <a:ea typeface="Arial"/>
                <a:cs typeface="Arial"/>
                <a:sym typeface="Arial"/>
              </a:rPr>
              <a:t> - Artificial Intelligence</a:t>
            </a:r>
            <a:endParaRPr/>
          </a:p>
        </p:txBody>
      </p:sp>
      <p:pic>
        <p:nvPicPr>
          <p:cNvPr descr="Logo-BTS.jpg" id="149" name="Google Shape;149;p36"/>
          <p:cNvPicPr preferRelativeResize="0"/>
          <p:nvPr/>
        </p:nvPicPr>
        <p:blipFill rotWithShape="1">
          <a:blip r:embed="rId3">
            <a:alphaModFix/>
          </a:blip>
          <a:srcRect b="0" l="0" r="0" t="0"/>
          <a:stretch/>
        </p:blipFill>
        <p:spPr>
          <a:xfrm>
            <a:off x="127000" y="177403"/>
            <a:ext cx="1650206" cy="365522"/>
          </a:xfrm>
          <a:prstGeom prst="rect">
            <a:avLst/>
          </a:prstGeom>
          <a:noFill/>
          <a:ln>
            <a:noFill/>
          </a:ln>
        </p:spPr>
      </p:pic>
      <p:pic>
        <p:nvPicPr>
          <p:cNvPr id="150" name="Google Shape;150;p36"/>
          <p:cNvPicPr preferRelativeResize="0"/>
          <p:nvPr/>
        </p:nvPicPr>
        <p:blipFill rotWithShape="1">
          <a:blip r:embed="rId4">
            <a:alphaModFix/>
          </a:blip>
          <a:srcRect b="0" l="0" r="0" t="0"/>
          <a:stretch/>
        </p:blipFill>
        <p:spPr>
          <a:xfrm>
            <a:off x="7426767" y="2049660"/>
            <a:ext cx="898922" cy="898922"/>
          </a:xfrm>
          <a:prstGeom prst="rect">
            <a:avLst/>
          </a:prstGeom>
          <a:noFill/>
          <a:ln>
            <a:noFill/>
          </a:ln>
        </p:spPr>
      </p:pic>
      <p:sp>
        <p:nvSpPr>
          <p:cNvPr id="151" name="Google Shape;151;p36"/>
          <p:cNvSpPr txBox="1"/>
          <p:nvPr/>
        </p:nvSpPr>
        <p:spPr>
          <a:xfrm>
            <a:off x="2476864" y="3960410"/>
            <a:ext cx="1690200" cy="459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ca" sz="1200">
                <a:solidFill>
                  <a:srgbClr val="000000"/>
                </a:solidFill>
                <a:latin typeface="Arial"/>
                <a:ea typeface="Arial"/>
                <a:cs typeface="Arial"/>
                <a:sym typeface="Arial"/>
              </a:rPr>
              <a:t>Xavier Giró</a:t>
            </a:r>
            <a:endParaRPr i="1" sz="1200">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lang="ca" sz="1200">
                <a:solidFill>
                  <a:srgbClr val="000000"/>
                </a:solidFill>
                <a:latin typeface="Arial"/>
                <a:ea typeface="Arial"/>
                <a:cs typeface="Arial"/>
                <a:sym typeface="Arial"/>
              </a:rPr>
              <a:t>xavier.giro@bts.tech</a:t>
            </a:r>
            <a:endParaRPr sz="1200">
              <a:solidFill>
                <a:srgbClr val="000000"/>
              </a:solidFill>
              <a:latin typeface="Arial"/>
              <a:ea typeface="Arial"/>
              <a:cs typeface="Arial"/>
              <a:sym typeface="Arial"/>
            </a:endParaRPr>
          </a:p>
        </p:txBody>
      </p:sp>
      <p:pic>
        <p:nvPicPr>
          <p:cNvPr id="152" name="Google Shape;152;p36"/>
          <p:cNvPicPr preferRelativeResize="0"/>
          <p:nvPr/>
        </p:nvPicPr>
        <p:blipFill>
          <a:blip r:embed="rId5">
            <a:alphaModFix/>
          </a:blip>
          <a:stretch>
            <a:fillRect/>
          </a:stretch>
        </p:blipFill>
        <p:spPr>
          <a:xfrm>
            <a:off x="546100" y="3559863"/>
            <a:ext cx="1543500" cy="15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248" name="Google Shape;248;p45"/>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Motivation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b="1" lang="ca" sz="2400">
                <a:latin typeface="Ubuntu"/>
                <a:ea typeface="Ubuntu"/>
                <a:cs typeface="Ubuntu"/>
                <a:sym typeface="Ubuntu"/>
              </a:rPr>
              <a:t>Seq2Seq</a:t>
            </a:r>
            <a:endParaRPr b="1"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Key, Query and Value</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 + Attention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Attention mechanisms</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Study case: Image captioning</a:t>
            </a:r>
            <a:endParaRPr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249" name="Google Shape;24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250" name="Google Shape;250;p45"/>
          <p:cNvPicPr preferRelativeResize="0"/>
          <p:nvPr/>
        </p:nvPicPr>
        <p:blipFill>
          <a:blip r:embed="rId3">
            <a:alphaModFix/>
          </a:blip>
          <a:stretch>
            <a:fillRect/>
          </a:stretch>
        </p:blipFill>
        <p:spPr>
          <a:xfrm>
            <a:off x="4909500" y="694150"/>
            <a:ext cx="3483300" cy="34879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with RNN</a:t>
            </a:r>
            <a:endParaRPr b="1"/>
          </a:p>
        </p:txBody>
      </p:sp>
      <p:sp>
        <p:nvSpPr>
          <p:cNvPr id="256" name="Google Shape;25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descr="basic_seq2seq.png" id="257" name="Google Shape;257;p46"/>
          <p:cNvPicPr preferRelativeResize="0"/>
          <p:nvPr/>
        </p:nvPicPr>
        <p:blipFill>
          <a:blip r:embed="rId3">
            <a:alphaModFix/>
          </a:blip>
          <a:stretch>
            <a:fillRect/>
          </a:stretch>
        </p:blipFill>
        <p:spPr>
          <a:xfrm>
            <a:off x="0" y="1867021"/>
            <a:ext cx="9143999" cy="2019057"/>
          </a:xfrm>
          <a:prstGeom prst="rect">
            <a:avLst/>
          </a:prstGeom>
          <a:noFill/>
          <a:ln>
            <a:noFill/>
          </a:ln>
        </p:spPr>
      </p:pic>
      <p:sp>
        <p:nvSpPr>
          <p:cNvPr id="258" name="Google Shape;258;p46"/>
          <p:cNvSpPr txBox="1"/>
          <p:nvPr/>
        </p:nvSpPr>
        <p:spPr>
          <a:xfrm>
            <a:off x="69175" y="4775000"/>
            <a:ext cx="82296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rgbClr val="FFFFFF"/>
                </a:highlight>
                <a:latin typeface="Ubuntu"/>
                <a:ea typeface="Ubuntu"/>
                <a:cs typeface="Ubuntu"/>
                <a:sym typeface="Ubuntu"/>
              </a:rPr>
              <a:t>Sutskever, Ilya, </a:t>
            </a:r>
            <a:r>
              <a:rPr lang="ca" sz="1200">
                <a:solidFill>
                  <a:srgbClr val="222222"/>
                </a:solidFill>
                <a:highlight>
                  <a:srgbClr val="FFFF00"/>
                </a:highlight>
                <a:latin typeface="Ubuntu"/>
                <a:ea typeface="Ubuntu"/>
                <a:cs typeface="Ubuntu"/>
                <a:sym typeface="Ubuntu"/>
              </a:rPr>
              <a:t>Oriol Vinyals</a:t>
            </a:r>
            <a:r>
              <a:rPr lang="ca" sz="1200">
                <a:solidFill>
                  <a:srgbClr val="222222"/>
                </a:solidFill>
                <a:highlight>
                  <a:srgbClr val="FFFFFF"/>
                </a:highlight>
                <a:latin typeface="Ubuntu"/>
                <a:ea typeface="Ubuntu"/>
                <a:cs typeface="Ubuntu"/>
                <a:sym typeface="Ubuntu"/>
              </a:rPr>
              <a:t>, and Quoc V. Le. </a:t>
            </a:r>
            <a:r>
              <a:rPr lang="ca"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"Sequence to sequence learning with neural networks."</a:t>
            </a:r>
            <a:r>
              <a:rPr lang="ca" sz="1200">
                <a:solidFill>
                  <a:srgbClr val="222222"/>
                </a:solidFill>
                <a:highlight>
                  <a:srgbClr val="FFFFFF"/>
                </a:highlight>
                <a:latin typeface="Ubuntu"/>
                <a:ea typeface="Ubuntu"/>
                <a:cs typeface="Ubuntu"/>
                <a:sym typeface="Ubuntu"/>
              </a:rPr>
              <a:t> NIPS 2014.</a:t>
            </a:r>
            <a:endParaRPr sz="1200">
              <a:latin typeface="Ubuntu"/>
              <a:ea typeface="Ubuntu"/>
              <a:cs typeface="Ubuntu"/>
              <a:sym typeface="Ubuntu"/>
            </a:endParaRPr>
          </a:p>
        </p:txBody>
      </p:sp>
      <p:sp>
        <p:nvSpPr>
          <p:cNvPr id="259" name="Google Shape;259;p46"/>
          <p:cNvSpPr txBox="1"/>
          <p:nvPr/>
        </p:nvSpPr>
        <p:spPr>
          <a:xfrm>
            <a:off x="161200" y="680050"/>
            <a:ext cx="8736000" cy="791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sz="1800">
                <a:latin typeface="Ubuntu"/>
                <a:ea typeface="Ubuntu"/>
                <a:cs typeface="Ubuntu"/>
                <a:sym typeface="Ubuntu"/>
              </a:rPr>
              <a:t>The </a:t>
            </a:r>
            <a:r>
              <a:rPr b="1" lang="ca" sz="1800">
                <a:latin typeface="Ubuntu"/>
                <a:ea typeface="Ubuntu"/>
                <a:cs typeface="Ubuntu"/>
                <a:sym typeface="Ubuntu"/>
              </a:rPr>
              <a:t>Seq2Seq</a:t>
            </a:r>
            <a:r>
              <a:rPr lang="ca" sz="1800">
                <a:latin typeface="Ubuntu"/>
                <a:ea typeface="Ubuntu"/>
                <a:cs typeface="Ubuntu"/>
                <a:sym typeface="Ubuntu"/>
              </a:rPr>
              <a:t> scheme can be implemented with RNNs:</a:t>
            </a:r>
            <a:endParaRPr sz="1800">
              <a:latin typeface="Ubuntu"/>
              <a:ea typeface="Ubuntu"/>
              <a:cs typeface="Ubuntu"/>
              <a:sym typeface="Ubuntu"/>
            </a:endParaRPr>
          </a:p>
          <a:p>
            <a:pPr indent="-342900" lvl="0" marL="457200" rtl="0" algn="just">
              <a:spcBef>
                <a:spcPts val="0"/>
              </a:spcBef>
              <a:spcAft>
                <a:spcPts val="0"/>
              </a:spcAft>
              <a:buSzPts val="1800"/>
              <a:buFont typeface="Ubuntu"/>
              <a:buChar char="●"/>
            </a:pPr>
            <a:r>
              <a:rPr lang="ca" sz="1800">
                <a:latin typeface="Ubuntu"/>
                <a:ea typeface="Ubuntu"/>
                <a:cs typeface="Ubuntu"/>
                <a:sym typeface="Ubuntu"/>
              </a:rPr>
              <a:t>trigger the output generation with an input </a:t>
            </a:r>
            <a:r>
              <a:rPr lang="ca" sz="1800">
                <a:solidFill>
                  <a:srgbClr val="FF6633"/>
                </a:solidFill>
                <a:latin typeface="Ubuntu"/>
                <a:ea typeface="Ubuntu"/>
                <a:cs typeface="Ubuntu"/>
                <a:sym typeface="Ubuntu"/>
              </a:rPr>
              <a:t>&lt;go&gt;</a:t>
            </a:r>
            <a:r>
              <a:rPr lang="ca" sz="1800">
                <a:latin typeface="Ubuntu"/>
                <a:ea typeface="Ubuntu"/>
                <a:cs typeface="Ubuntu"/>
                <a:sym typeface="Ubuntu"/>
              </a:rPr>
              <a:t> symbol.</a:t>
            </a:r>
            <a:endParaRPr sz="1800">
              <a:latin typeface="Ubuntu"/>
              <a:ea typeface="Ubuntu"/>
              <a:cs typeface="Ubuntu"/>
              <a:sym typeface="Ubuntu"/>
            </a:endParaRPr>
          </a:p>
          <a:p>
            <a:pPr indent="-342900" lvl="0" marL="457200" rtl="0" algn="just">
              <a:spcBef>
                <a:spcPts val="0"/>
              </a:spcBef>
              <a:spcAft>
                <a:spcPts val="0"/>
              </a:spcAft>
              <a:buSzPts val="1800"/>
              <a:buFont typeface="Ubuntu"/>
              <a:buChar char="●"/>
            </a:pPr>
            <a:r>
              <a:rPr lang="ca" sz="1800">
                <a:latin typeface="Ubuntu"/>
                <a:ea typeface="Ubuntu"/>
                <a:cs typeface="Ubuntu"/>
                <a:sym typeface="Ubuntu"/>
              </a:rPr>
              <a:t>the predicted word at timestep </a:t>
            </a:r>
            <a:r>
              <a:rPr i="1" lang="ca" sz="1800">
                <a:latin typeface="Ubuntu"/>
                <a:ea typeface="Ubuntu"/>
                <a:cs typeface="Ubuntu"/>
                <a:sym typeface="Ubuntu"/>
              </a:rPr>
              <a:t>t</a:t>
            </a:r>
            <a:r>
              <a:rPr lang="ca" sz="1800">
                <a:latin typeface="Ubuntu"/>
                <a:ea typeface="Ubuntu"/>
                <a:cs typeface="Ubuntu"/>
                <a:sym typeface="Ubuntu"/>
              </a:rPr>
              <a:t>, becomes the input at </a:t>
            </a:r>
            <a:r>
              <a:rPr i="1" lang="ca" sz="1800">
                <a:latin typeface="Ubuntu"/>
                <a:ea typeface="Ubuntu"/>
                <a:cs typeface="Ubuntu"/>
                <a:sym typeface="Ubuntu"/>
              </a:rPr>
              <a:t>t+1</a:t>
            </a:r>
            <a:r>
              <a:rPr lang="ca" sz="1800">
                <a:latin typeface="Ubuntu"/>
                <a:ea typeface="Ubuntu"/>
                <a:cs typeface="Ubuntu"/>
                <a:sym typeface="Ubuntu"/>
              </a:rPr>
              <a:t>. </a:t>
            </a:r>
            <a:endParaRPr sz="1800">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265" name="Google Shape;265;p47"/>
          <p:cNvSpPr txBox="1"/>
          <p:nvPr/>
        </p:nvSpPr>
        <p:spPr>
          <a:xfrm>
            <a:off x="69175" y="4775000"/>
            <a:ext cx="82296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rgbClr val="FFFFFF"/>
                </a:highlight>
                <a:latin typeface="Ubuntu"/>
                <a:ea typeface="Ubuntu"/>
                <a:cs typeface="Ubuntu"/>
                <a:sym typeface="Ubuntu"/>
              </a:rPr>
              <a:t>Sutskever, Ilya, </a:t>
            </a:r>
            <a:r>
              <a:rPr lang="ca" sz="1200">
                <a:solidFill>
                  <a:srgbClr val="222222"/>
                </a:solidFill>
                <a:highlight>
                  <a:srgbClr val="FFFF00"/>
                </a:highlight>
                <a:latin typeface="Ubuntu"/>
                <a:ea typeface="Ubuntu"/>
                <a:cs typeface="Ubuntu"/>
                <a:sym typeface="Ubuntu"/>
              </a:rPr>
              <a:t>Oriol Vinyals</a:t>
            </a:r>
            <a:r>
              <a:rPr lang="ca" sz="1200">
                <a:solidFill>
                  <a:srgbClr val="222222"/>
                </a:solidFill>
                <a:highlight>
                  <a:srgbClr val="FFFFFF"/>
                </a:highlight>
                <a:latin typeface="Ubuntu"/>
                <a:ea typeface="Ubuntu"/>
                <a:cs typeface="Ubuntu"/>
                <a:sym typeface="Ubuntu"/>
              </a:rPr>
              <a:t>, and Quoc V. Le. </a:t>
            </a:r>
            <a:r>
              <a:rPr lang="ca"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"Sequence to sequence learning with neural networks."</a:t>
            </a:r>
            <a:r>
              <a:rPr lang="ca" sz="1200">
                <a:solidFill>
                  <a:srgbClr val="222222"/>
                </a:solidFill>
                <a:highlight>
                  <a:srgbClr val="FFFFFF"/>
                </a:highlight>
                <a:latin typeface="Ubuntu"/>
                <a:ea typeface="Ubuntu"/>
                <a:cs typeface="Ubuntu"/>
                <a:sym typeface="Ubuntu"/>
              </a:rPr>
              <a:t> NIPS 2014.</a:t>
            </a:r>
            <a:endParaRPr sz="1200">
              <a:latin typeface="Ubuntu"/>
              <a:ea typeface="Ubuntu"/>
              <a:cs typeface="Ubuntu"/>
              <a:sym typeface="Ubuntu"/>
            </a:endParaRPr>
          </a:p>
        </p:txBody>
      </p:sp>
      <p:pic>
        <p:nvPicPr>
          <p:cNvPr descr="This presentation took place at the RE•WORK Deep Learning Summit in San Francisco on 28-29 January 2016: https://re-work.co/events/deep-learning-sanfran-2016 #reworkDL&#10;&#10;Sequence-To-Sequence Learning @ Google Brain&#10;&#10;In this short talk, I'll describe a new paradigm which we proposed a year ago which changed the way we treat sequences (such as language) in machine learning. I’ll review two established tasks: image captioning and conversational models (which are now in a Gmail feature called SmartReply), and a more speculative approach to approximate NP-hard problems with Neural Networks.&#10;&#10;Oriol Vinyals is a Senior Research Scientist at Google. He works in deep learning with the Google Brain team. Oriol holds a Ph.D. in EECS from University of California, Berkeley, and a Masters degree from University of California, San Diego. He is a recipient of the 2011 Microsoft Research PhD Fellowship. He was an early adopter of the new deep learning wave at Berkeley, and in his thesis he focused on non-convex optimization and recurrent neural networks. At Google Brain he continues working on his areas interests, which include artificial intelligence, with particular emphasis on machine learning, language, and vision." id="266" name="Google Shape;266;p47" title="Oriol Vinyals, Senior Research Scientist, Google - RE•WORK Deep Learning Summit 2016 #reworkDL">
            <a:hlinkClick r:id="rId4"/>
          </p:cNvPr>
          <p:cNvPicPr preferRelativeResize="0"/>
          <p:nvPr/>
        </p:nvPicPr>
        <p:blipFill>
          <a:blip r:embed="rId5">
            <a:alphaModFix/>
          </a:blip>
          <a:stretch>
            <a:fillRect/>
          </a:stretch>
        </p:blipFill>
        <p:spPr>
          <a:xfrm>
            <a:off x="1911075" y="678150"/>
            <a:ext cx="5321857" cy="3991400"/>
          </a:xfrm>
          <a:prstGeom prst="rect">
            <a:avLst/>
          </a:prstGeom>
          <a:noFill/>
          <a:ln>
            <a:noFill/>
          </a:ln>
        </p:spPr>
      </p:pic>
      <p:sp>
        <p:nvSpPr>
          <p:cNvPr id="267" name="Google Shape;267;p4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with RNN</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for NMT</a:t>
            </a:r>
            <a:endParaRPr b="1"/>
          </a:p>
        </p:txBody>
      </p:sp>
      <p:sp>
        <p:nvSpPr>
          <p:cNvPr id="273" name="Google Shape;27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274" name="Google Shape;274;p48"/>
          <p:cNvPicPr preferRelativeResize="0"/>
          <p:nvPr/>
        </p:nvPicPr>
        <p:blipFill>
          <a:blip r:embed="rId3">
            <a:alphaModFix/>
          </a:blip>
          <a:stretch>
            <a:fillRect/>
          </a:stretch>
        </p:blipFill>
        <p:spPr>
          <a:xfrm>
            <a:off x="1002550" y="575825"/>
            <a:ext cx="6515499" cy="3991849"/>
          </a:xfrm>
          <a:prstGeom prst="rect">
            <a:avLst/>
          </a:prstGeom>
          <a:noFill/>
          <a:ln>
            <a:noFill/>
          </a:ln>
        </p:spPr>
      </p:pic>
      <p:sp>
        <p:nvSpPr>
          <p:cNvPr id="275" name="Google Shape;275;p48"/>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for NMT</a:t>
            </a:r>
            <a:endParaRPr b="1"/>
          </a:p>
        </p:txBody>
      </p:sp>
      <p:sp>
        <p:nvSpPr>
          <p:cNvPr id="281" name="Google Shape;281;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282" name="Google Shape;282;p49"/>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Figure</a:t>
            </a:r>
            <a:r>
              <a:rPr lang="ca" sz="1200">
                <a:latin typeface="Ubuntu"/>
                <a:ea typeface="Ubuntu"/>
                <a:cs typeface="Ubuntu"/>
                <a:sym typeface="Ubuntu"/>
              </a:rPr>
              <a:t>: Jay Alammar, </a:t>
            </a:r>
            <a:r>
              <a:rPr lang="ca" sz="1200" u="sng">
                <a:solidFill>
                  <a:schemeClr val="hlink"/>
                </a:solidFill>
                <a:latin typeface="Ubuntu"/>
                <a:ea typeface="Ubuntu"/>
                <a:cs typeface="Ubuntu"/>
                <a:sym typeface="Ubuntu"/>
                <a:hlinkClick r:id="rId3"/>
              </a:rPr>
              <a:t>“Visualizing A Neural Machine Translation Model”</a:t>
            </a:r>
            <a:endParaRPr sz="1200">
              <a:latin typeface="Ubuntu"/>
              <a:ea typeface="Ubuntu"/>
              <a:cs typeface="Ubuntu"/>
              <a:sym typeface="Ubuntu"/>
            </a:endParaRPr>
          </a:p>
        </p:txBody>
      </p:sp>
      <p:pic>
        <p:nvPicPr>
          <p:cNvPr id="283" name="Google Shape;283;p49"/>
          <p:cNvPicPr preferRelativeResize="0"/>
          <p:nvPr/>
        </p:nvPicPr>
        <p:blipFill>
          <a:blip r:embed="rId4">
            <a:alphaModFix/>
          </a:blip>
          <a:stretch>
            <a:fillRect/>
          </a:stretch>
        </p:blipFill>
        <p:spPr>
          <a:xfrm>
            <a:off x="152400" y="725100"/>
            <a:ext cx="7620000" cy="336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289" name="Google Shape;289;p50"/>
          <p:cNvPicPr preferRelativeResize="0"/>
          <p:nvPr/>
        </p:nvPicPr>
        <p:blipFill>
          <a:blip r:embed="rId3">
            <a:alphaModFix/>
          </a:blip>
          <a:stretch>
            <a:fillRect/>
          </a:stretch>
        </p:blipFill>
        <p:spPr>
          <a:xfrm>
            <a:off x="1368150" y="1356289"/>
            <a:ext cx="6407699" cy="3412175"/>
          </a:xfrm>
          <a:prstGeom prst="rect">
            <a:avLst/>
          </a:prstGeom>
          <a:noFill/>
          <a:ln>
            <a:noFill/>
          </a:ln>
        </p:spPr>
      </p:pic>
      <p:sp>
        <p:nvSpPr>
          <p:cNvPr id="290" name="Google Shape;290;p5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for NMT</a:t>
            </a:r>
            <a:endParaRPr b="1"/>
          </a:p>
        </p:txBody>
      </p:sp>
      <p:sp>
        <p:nvSpPr>
          <p:cNvPr id="291" name="Google Shape;291;p50"/>
          <p:cNvSpPr/>
          <p:nvPr/>
        </p:nvSpPr>
        <p:spPr>
          <a:xfrm>
            <a:off x="168900" y="591125"/>
            <a:ext cx="8743800" cy="6372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sz="1800">
                <a:solidFill>
                  <a:srgbClr val="FF6633"/>
                </a:solidFill>
                <a:latin typeface="Ubuntu"/>
                <a:ea typeface="Ubuntu"/>
                <a:cs typeface="Ubuntu"/>
                <a:sym typeface="Ubuntu"/>
              </a:rPr>
              <a:t>How does the length of the source sentence affect the size (d) of its encoding ?</a:t>
            </a:r>
            <a:endParaRPr sz="1800">
              <a:solidFill>
                <a:srgbClr val="FF6633"/>
              </a:solidFill>
              <a:latin typeface="Ubuntu"/>
              <a:ea typeface="Ubuntu"/>
              <a:cs typeface="Ubuntu"/>
              <a:sym typeface="Ubuntu"/>
            </a:endParaRPr>
          </a:p>
        </p:txBody>
      </p:sp>
      <p:sp>
        <p:nvSpPr>
          <p:cNvPr id="292" name="Google Shape;292;p50"/>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298" name="Google Shape;298;p51"/>
          <p:cNvSpPr/>
          <p:nvPr/>
        </p:nvSpPr>
        <p:spPr>
          <a:xfrm>
            <a:off x="168900" y="591125"/>
            <a:ext cx="8743800" cy="6372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sz="1800">
                <a:solidFill>
                  <a:srgbClr val="FF6633"/>
                </a:solidFill>
                <a:latin typeface="Ubuntu"/>
                <a:ea typeface="Ubuntu"/>
                <a:cs typeface="Ubuntu"/>
                <a:sym typeface="Ubuntu"/>
              </a:rPr>
              <a:t>How does the length of the input sentence affect the size (d) of its encoded representation ?</a:t>
            </a:r>
            <a:endParaRPr sz="1800">
              <a:solidFill>
                <a:srgbClr val="FF6633"/>
              </a:solidFill>
              <a:latin typeface="Ubuntu"/>
              <a:ea typeface="Ubuntu"/>
              <a:cs typeface="Ubuntu"/>
              <a:sym typeface="Ubuntu"/>
            </a:endParaRPr>
          </a:p>
        </p:txBody>
      </p:sp>
      <p:sp>
        <p:nvSpPr>
          <p:cNvPr id="299" name="Google Shape;299;p51"/>
          <p:cNvSpPr txBox="1"/>
          <p:nvPr/>
        </p:nvSpPr>
        <p:spPr>
          <a:xfrm>
            <a:off x="-7025" y="4768475"/>
            <a:ext cx="822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u="sng">
                <a:solidFill>
                  <a:schemeClr val="hlink"/>
                </a:solidFill>
                <a:latin typeface="Ubuntu"/>
                <a:ea typeface="Ubuntu"/>
                <a:cs typeface="Ubuntu"/>
                <a:sym typeface="Ubuntu"/>
                <a:hlinkClick r:id="rId3"/>
              </a:rPr>
              <a:t>Ray Mooney</a:t>
            </a:r>
            <a:r>
              <a:rPr lang="ca" sz="1200">
                <a:latin typeface="Ubuntu"/>
                <a:ea typeface="Ubuntu"/>
                <a:cs typeface="Ubuntu"/>
                <a:sym typeface="Ubuntu"/>
              </a:rPr>
              <a:t>, ACL 2014 Workshop on Semantic Parsing.</a:t>
            </a:r>
            <a:endParaRPr sz="1200">
              <a:latin typeface="Ubuntu"/>
              <a:ea typeface="Ubuntu"/>
              <a:cs typeface="Ubuntu"/>
              <a:sym typeface="Ubuntu"/>
            </a:endParaRPr>
          </a:p>
        </p:txBody>
      </p:sp>
      <p:sp>
        <p:nvSpPr>
          <p:cNvPr id="300" name="Google Shape;300;p5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for NMT</a:t>
            </a:r>
            <a:endParaRPr b="1"/>
          </a:p>
        </p:txBody>
      </p:sp>
      <p:pic>
        <p:nvPicPr>
          <p:cNvPr id="301" name="Google Shape;301;p51"/>
          <p:cNvPicPr preferRelativeResize="0"/>
          <p:nvPr/>
        </p:nvPicPr>
        <p:blipFill>
          <a:blip r:embed="rId4">
            <a:alphaModFix/>
          </a:blip>
          <a:stretch>
            <a:fillRect/>
          </a:stretch>
        </p:blipFill>
        <p:spPr>
          <a:xfrm>
            <a:off x="521001" y="1627500"/>
            <a:ext cx="3199626" cy="2858075"/>
          </a:xfrm>
          <a:prstGeom prst="rect">
            <a:avLst/>
          </a:prstGeom>
          <a:noFill/>
          <a:ln>
            <a:noFill/>
          </a:ln>
        </p:spPr>
      </p:pic>
      <p:sp>
        <p:nvSpPr>
          <p:cNvPr id="302" name="Google Shape;302;p51"/>
          <p:cNvSpPr/>
          <p:nvPr/>
        </p:nvSpPr>
        <p:spPr>
          <a:xfrm>
            <a:off x="3777025" y="1273800"/>
            <a:ext cx="4821000" cy="1988100"/>
          </a:xfrm>
          <a:prstGeom prst="wedgeEllipseCallout">
            <a:avLst>
              <a:gd fmla="val -69905" name="adj1"/>
              <a:gd fmla="val 39198"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800">
                <a:latin typeface="Ubuntu"/>
                <a:ea typeface="Ubuntu"/>
                <a:cs typeface="Ubuntu"/>
                <a:sym typeface="Ubuntu"/>
              </a:rPr>
              <a:t>"You can't cram the meaning of a whole %&amp;!$# sentence into a single $&amp;!#* vector!"</a:t>
            </a:r>
            <a:endParaRPr sz="1800">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308" name="Google Shape;308;p52"/>
          <p:cNvPicPr preferRelativeResize="0"/>
          <p:nvPr/>
        </p:nvPicPr>
        <p:blipFill>
          <a:blip r:embed="rId3">
            <a:alphaModFix/>
          </a:blip>
          <a:stretch>
            <a:fillRect/>
          </a:stretch>
        </p:blipFill>
        <p:spPr>
          <a:xfrm>
            <a:off x="797275" y="725100"/>
            <a:ext cx="7392853" cy="3890975"/>
          </a:xfrm>
          <a:prstGeom prst="rect">
            <a:avLst/>
          </a:prstGeom>
          <a:noFill/>
          <a:ln>
            <a:noFill/>
          </a:ln>
        </p:spPr>
      </p:pic>
      <p:sp>
        <p:nvSpPr>
          <p:cNvPr id="309" name="Google Shape;309;p5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for NMT: Information bottleneck</a:t>
            </a:r>
            <a:endParaRPr b="1"/>
          </a:p>
        </p:txBody>
      </p:sp>
      <p:sp>
        <p:nvSpPr>
          <p:cNvPr id="310" name="Google Shape;310;p52"/>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316" name="Google Shape;316;p53"/>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Motivation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b="1" lang="ca" sz="2400">
                <a:latin typeface="Ubuntu"/>
                <a:ea typeface="Ubuntu"/>
                <a:cs typeface="Ubuntu"/>
                <a:sym typeface="Ubuntu"/>
              </a:rPr>
              <a:t>Key, Query and Value</a:t>
            </a:r>
            <a:endParaRPr b="1"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 + Attention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Attention mechanisms</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Study case: Image captioning</a:t>
            </a:r>
            <a:endParaRPr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317" name="Google Shape;31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318" name="Google Shape;318;p53"/>
          <p:cNvPicPr preferRelativeResize="0"/>
          <p:nvPr/>
        </p:nvPicPr>
        <p:blipFill>
          <a:blip r:embed="rId3">
            <a:alphaModFix/>
          </a:blip>
          <a:stretch>
            <a:fillRect/>
          </a:stretch>
        </p:blipFill>
        <p:spPr>
          <a:xfrm>
            <a:off x="4909500" y="694150"/>
            <a:ext cx="3483300" cy="34879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Query, Keys &amp; Values</a:t>
            </a:r>
            <a:endParaRPr b="1"/>
          </a:p>
        </p:txBody>
      </p:sp>
      <p:sp>
        <p:nvSpPr>
          <p:cNvPr id="324" name="Google Shape;324;p54"/>
          <p:cNvSpPr txBox="1"/>
          <p:nvPr/>
        </p:nvSpPr>
        <p:spPr>
          <a:xfrm>
            <a:off x="58325" y="624600"/>
            <a:ext cx="89628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Databases store information as pair of </a:t>
            </a:r>
            <a:r>
              <a:rPr b="1" lang="ca" sz="1800">
                <a:latin typeface="Ubuntu"/>
                <a:ea typeface="Ubuntu"/>
                <a:cs typeface="Ubuntu"/>
                <a:sym typeface="Ubuntu"/>
              </a:rPr>
              <a:t>keys and values (K,V)</a:t>
            </a:r>
            <a:r>
              <a:rPr lang="ca" sz="1800">
                <a:latin typeface="Ubuntu"/>
                <a:ea typeface="Ubuntu"/>
                <a:cs typeface="Ubuntu"/>
                <a:sym typeface="Ubuntu"/>
              </a:rPr>
              <a:t>.</a:t>
            </a:r>
            <a:endParaRPr sz="1800">
              <a:latin typeface="Ubuntu"/>
              <a:ea typeface="Ubuntu"/>
              <a:cs typeface="Ubuntu"/>
              <a:sym typeface="Ubuntu"/>
            </a:endParaRPr>
          </a:p>
        </p:txBody>
      </p:sp>
      <p:sp>
        <p:nvSpPr>
          <p:cNvPr id="325" name="Google Shape;32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326" name="Google Shape;326;p54"/>
          <p:cNvSpPr txBox="1"/>
          <p:nvPr/>
        </p:nvSpPr>
        <p:spPr>
          <a:xfrm>
            <a:off x="-7025" y="4745450"/>
            <a:ext cx="82296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chemeClr val="lt1"/>
                </a:highlight>
                <a:latin typeface="Ubuntu"/>
                <a:ea typeface="Ubuntu"/>
                <a:cs typeface="Ubuntu"/>
                <a:sym typeface="Ubuntu"/>
              </a:rPr>
              <a:t>Figure: Nikhil Shah, </a:t>
            </a:r>
            <a:r>
              <a:rPr lang="ca" sz="1200" u="sng">
                <a:solidFill>
                  <a:schemeClr val="hlink"/>
                </a:solidFill>
                <a:highlight>
                  <a:schemeClr val="lt1"/>
                </a:highlight>
                <a:latin typeface="Ubuntu"/>
                <a:ea typeface="Ubuntu"/>
                <a:cs typeface="Ubuntu"/>
                <a:sym typeface="Ubuntu"/>
                <a:hlinkClick r:id="rId3"/>
              </a:rPr>
              <a:t>“Attention? An Other Perspective! [Part 1]”</a:t>
            </a:r>
            <a:r>
              <a:rPr lang="ca" sz="1200">
                <a:solidFill>
                  <a:srgbClr val="222222"/>
                </a:solidFill>
                <a:highlight>
                  <a:schemeClr val="lt1"/>
                </a:highlight>
                <a:latin typeface="Ubuntu"/>
                <a:ea typeface="Ubuntu"/>
                <a:cs typeface="Ubuntu"/>
                <a:sym typeface="Ubuntu"/>
              </a:rPr>
              <a:t> (2020)</a:t>
            </a:r>
            <a:endParaRPr sz="1200">
              <a:solidFill>
                <a:srgbClr val="222222"/>
              </a:solidFill>
              <a:highlight>
                <a:srgbClr val="FFFFFF"/>
              </a:highlight>
              <a:latin typeface="Ubuntu"/>
              <a:ea typeface="Ubuntu"/>
              <a:cs typeface="Ubuntu"/>
              <a:sym typeface="Ubuntu"/>
            </a:endParaRPr>
          </a:p>
        </p:txBody>
      </p:sp>
      <p:pic>
        <p:nvPicPr>
          <p:cNvPr id="327" name="Google Shape;327;p54"/>
          <p:cNvPicPr preferRelativeResize="0"/>
          <p:nvPr/>
        </p:nvPicPr>
        <p:blipFill rotWithShape="1">
          <a:blip r:embed="rId4">
            <a:alphaModFix/>
          </a:blip>
          <a:srcRect b="0" l="28225" r="50462" t="0"/>
          <a:stretch/>
        </p:blipFill>
        <p:spPr>
          <a:xfrm>
            <a:off x="2794374" y="1482975"/>
            <a:ext cx="1589126" cy="3180249"/>
          </a:xfrm>
          <a:prstGeom prst="rect">
            <a:avLst/>
          </a:prstGeom>
          <a:noFill/>
          <a:ln>
            <a:noFill/>
          </a:ln>
        </p:spPr>
      </p:pic>
      <p:sp>
        <p:nvSpPr>
          <p:cNvPr id="328" name="Google Shape;328;p54"/>
          <p:cNvSpPr txBox="1"/>
          <p:nvPr/>
        </p:nvSpPr>
        <p:spPr>
          <a:xfrm>
            <a:off x="5903500" y="1406525"/>
            <a:ext cx="19503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Example:</a:t>
            </a:r>
            <a:endParaRPr sz="1800">
              <a:latin typeface="Ubuntu"/>
              <a:ea typeface="Ubuntu"/>
              <a:cs typeface="Ubuntu"/>
              <a:sym typeface="Ubuntu"/>
            </a:endParaRPr>
          </a:p>
        </p:txBody>
      </p:sp>
      <p:pic>
        <p:nvPicPr>
          <p:cNvPr id="329" name="Google Shape;329;p54"/>
          <p:cNvPicPr preferRelativeResize="0"/>
          <p:nvPr/>
        </p:nvPicPr>
        <p:blipFill>
          <a:blip r:embed="rId5">
            <a:alphaModFix/>
          </a:blip>
          <a:stretch>
            <a:fillRect/>
          </a:stretch>
        </p:blipFill>
        <p:spPr>
          <a:xfrm>
            <a:off x="7605625" y="2479625"/>
            <a:ext cx="1062700" cy="1305074"/>
          </a:xfrm>
          <a:prstGeom prst="rect">
            <a:avLst/>
          </a:prstGeom>
          <a:noFill/>
          <a:ln>
            <a:noFill/>
          </a:ln>
        </p:spPr>
      </p:pic>
      <p:sp>
        <p:nvSpPr>
          <p:cNvPr id="330" name="Google Shape;330;p54"/>
          <p:cNvSpPr txBox="1"/>
          <p:nvPr/>
        </p:nvSpPr>
        <p:spPr>
          <a:xfrm>
            <a:off x="6149175" y="3945900"/>
            <a:ext cx="2564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990000"/>
                </a:solidFill>
                <a:latin typeface="Ubuntu"/>
                <a:ea typeface="Ubuntu"/>
                <a:cs typeface="Ubuntu"/>
                <a:sym typeface="Ubuntu"/>
              </a:rPr>
              <a:t>&lt;Key&gt;</a:t>
            </a:r>
            <a:r>
              <a:rPr lang="ca">
                <a:latin typeface="Ubuntu"/>
                <a:ea typeface="Ubuntu"/>
                <a:cs typeface="Ubuntu"/>
                <a:sym typeface="Ubuntu"/>
              </a:rPr>
              <a:t>		</a:t>
            </a:r>
            <a:r>
              <a:rPr lang="ca">
                <a:solidFill>
                  <a:srgbClr val="0B5394"/>
                </a:solidFill>
                <a:latin typeface="Ubuntu"/>
                <a:ea typeface="Ubuntu"/>
                <a:cs typeface="Ubuntu"/>
                <a:sym typeface="Ubuntu"/>
              </a:rPr>
              <a:t>&lt;Value&gt;</a:t>
            </a:r>
            <a:endParaRPr>
              <a:solidFill>
                <a:srgbClr val="0B5394"/>
              </a:solidFill>
              <a:latin typeface="Ubuntu"/>
              <a:ea typeface="Ubuntu"/>
              <a:cs typeface="Ubuntu"/>
              <a:sym typeface="Ubuntu"/>
            </a:endParaRPr>
          </a:p>
        </p:txBody>
      </p:sp>
      <p:sp>
        <p:nvSpPr>
          <p:cNvPr id="331" name="Google Shape;331;p54"/>
          <p:cNvSpPr txBox="1"/>
          <p:nvPr/>
        </p:nvSpPr>
        <p:spPr>
          <a:xfrm>
            <a:off x="5903500" y="3100325"/>
            <a:ext cx="1259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latin typeface="Courier New"/>
                <a:ea typeface="Courier New"/>
                <a:cs typeface="Courier New"/>
                <a:sym typeface="Courier New"/>
              </a:rPr>
              <a:t>myfile.pdf</a:t>
            </a:r>
            <a:endParaRPr>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6" name="Shape 156"/>
        <p:cNvGrpSpPr/>
        <p:nvPr/>
      </p:nvGrpSpPr>
      <p:grpSpPr>
        <a:xfrm>
          <a:off x="0" y="0"/>
          <a:ext cx="0" cy="0"/>
          <a:chOff x="0" y="0"/>
          <a:chExt cx="0" cy="0"/>
        </a:xfrm>
      </p:grpSpPr>
      <p:sp>
        <p:nvSpPr>
          <p:cNvPr id="157" name="Google Shape;157;p3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158" name="Google Shape;158;p37"/>
          <p:cNvSpPr txBox="1"/>
          <p:nvPr>
            <p:ph type="title"/>
          </p:nvPr>
        </p:nvSpPr>
        <p:spPr>
          <a:xfrm>
            <a:off x="43850" y="35700"/>
            <a:ext cx="7728600" cy="66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a:solidFill>
                  <a:srgbClr val="FF6633"/>
                </a:solidFill>
                <a:latin typeface="Ubuntu"/>
                <a:ea typeface="Ubuntu"/>
                <a:cs typeface="Ubuntu"/>
                <a:sym typeface="Ubuntu"/>
              </a:rPr>
              <a:t>Similar lecture (in Catalan)</a:t>
            </a:r>
            <a:endParaRPr>
              <a:solidFill>
                <a:srgbClr val="FF6633"/>
              </a:solidFill>
              <a:latin typeface="Ubuntu"/>
              <a:ea typeface="Ubuntu"/>
              <a:cs typeface="Ubuntu"/>
              <a:sym typeface="Ubuntu"/>
            </a:endParaRPr>
          </a:p>
        </p:txBody>
      </p:sp>
      <p:pic>
        <p:nvPicPr>
          <p:cNvPr descr="https://telecombcn-dl.github.io/drl-2020/&#10;&#10;This course presents the principles of reinforcement learning as an artificial intelligence tool based on the interaction of the machine with its environment, with applications to control tasks (eg. robotics, autonomous driving) o decision making (eg. resource optimization in wireless communication networks). It also advances in the development of deep neural networks trained with little or no supervision, both for discriminative and generative tasks, with special attention on multimedia applications (vision, language and speech)." id="159" name="Google Shape;159;p37" title="T4 Mecanismes d'Atenció">
            <a:hlinkClick r:id="rId3"/>
          </p:cNvPr>
          <p:cNvPicPr preferRelativeResize="0"/>
          <p:nvPr/>
        </p:nvPicPr>
        <p:blipFill>
          <a:blip r:embed="rId4">
            <a:alphaModFix/>
          </a:blip>
          <a:stretch>
            <a:fillRect/>
          </a:stretch>
        </p:blipFill>
        <p:spPr>
          <a:xfrm>
            <a:off x="1714538" y="857250"/>
            <a:ext cx="5714933" cy="428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5"/>
          <p:cNvSpPr txBox="1"/>
          <p:nvPr/>
        </p:nvSpPr>
        <p:spPr>
          <a:xfrm>
            <a:off x="134525" y="777000"/>
            <a:ext cx="8962800" cy="8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latin typeface="Ubuntu"/>
                <a:ea typeface="Ubuntu"/>
                <a:cs typeface="Ubuntu"/>
                <a:sym typeface="Ubuntu"/>
              </a:rPr>
              <a:t>The (K,Q,V) terminology used to retrieve information from databases is adopted to formulate attention.</a:t>
            </a:r>
            <a:endParaRPr sz="1800">
              <a:latin typeface="Ubuntu"/>
              <a:ea typeface="Ubuntu"/>
              <a:cs typeface="Ubuntu"/>
              <a:sym typeface="Ubuntu"/>
            </a:endParaRPr>
          </a:p>
        </p:txBody>
      </p:sp>
      <p:sp>
        <p:nvSpPr>
          <p:cNvPr id="337" name="Google Shape;33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338" name="Google Shape;338;p55"/>
          <p:cNvSpPr txBox="1"/>
          <p:nvPr/>
        </p:nvSpPr>
        <p:spPr>
          <a:xfrm>
            <a:off x="-7025" y="4745450"/>
            <a:ext cx="82296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chemeClr val="lt1"/>
                </a:highlight>
                <a:latin typeface="Ubuntu"/>
                <a:ea typeface="Ubuntu"/>
                <a:cs typeface="Ubuntu"/>
                <a:sym typeface="Ubuntu"/>
              </a:rPr>
              <a:t>Figure: Nikhil Shah, </a:t>
            </a:r>
            <a:r>
              <a:rPr lang="ca" sz="1200" u="sng">
                <a:solidFill>
                  <a:schemeClr val="hlink"/>
                </a:solidFill>
                <a:highlight>
                  <a:schemeClr val="lt1"/>
                </a:highlight>
                <a:latin typeface="Ubuntu"/>
                <a:ea typeface="Ubuntu"/>
                <a:cs typeface="Ubuntu"/>
                <a:sym typeface="Ubuntu"/>
                <a:hlinkClick r:id="rId3"/>
              </a:rPr>
              <a:t>“Attention? An Other Perspective! [Part 1]”</a:t>
            </a:r>
            <a:r>
              <a:rPr lang="ca" sz="1200">
                <a:solidFill>
                  <a:srgbClr val="222222"/>
                </a:solidFill>
                <a:highlight>
                  <a:schemeClr val="lt1"/>
                </a:highlight>
                <a:latin typeface="Ubuntu"/>
                <a:ea typeface="Ubuntu"/>
                <a:cs typeface="Ubuntu"/>
                <a:sym typeface="Ubuntu"/>
              </a:rPr>
              <a:t> (2020)</a:t>
            </a:r>
            <a:endParaRPr sz="1200">
              <a:solidFill>
                <a:srgbClr val="222222"/>
              </a:solidFill>
              <a:highlight>
                <a:srgbClr val="FFFFFF"/>
              </a:highlight>
              <a:latin typeface="Ubuntu"/>
              <a:ea typeface="Ubuntu"/>
              <a:cs typeface="Ubuntu"/>
              <a:sym typeface="Ubuntu"/>
            </a:endParaRPr>
          </a:p>
        </p:txBody>
      </p:sp>
      <p:pic>
        <p:nvPicPr>
          <p:cNvPr id="339" name="Google Shape;339;p55"/>
          <p:cNvPicPr preferRelativeResize="0"/>
          <p:nvPr/>
        </p:nvPicPr>
        <p:blipFill rotWithShape="1">
          <a:blip r:embed="rId4">
            <a:alphaModFix/>
          </a:blip>
          <a:srcRect b="0" l="0" r="50463" t="0"/>
          <a:stretch/>
        </p:blipFill>
        <p:spPr>
          <a:xfrm>
            <a:off x="689800" y="1482975"/>
            <a:ext cx="3693699" cy="3180249"/>
          </a:xfrm>
          <a:prstGeom prst="rect">
            <a:avLst/>
          </a:prstGeom>
          <a:noFill/>
          <a:ln>
            <a:noFill/>
          </a:ln>
        </p:spPr>
      </p:pic>
      <p:sp>
        <p:nvSpPr>
          <p:cNvPr id="340" name="Google Shape;340;p5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Query, Keys &amp; Values</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nvSpPr>
        <p:spPr>
          <a:xfrm>
            <a:off x="58325" y="624600"/>
            <a:ext cx="8962800" cy="83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ca" sz="1800">
                <a:solidFill>
                  <a:schemeClr val="dk1"/>
                </a:solidFill>
                <a:latin typeface="Ubuntu"/>
                <a:ea typeface="Ubuntu"/>
                <a:cs typeface="Ubuntu"/>
                <a:sym typeface="Ubuntu"/>
              </a:rPr>
              <a:t>Attention</a:t>
            </a:r>
            <a:r>
              <a:rPr lang="ca" sz="1800">
                <a:solidFill>
                  <a:schemeClr val="dk1"/>
                </a:solidFill>
                <a:latin typeface="Ubuntu"/>
                <a:ea typeface="Ubuntu"/>
                <a:cs typeface="Ubuntu"/>
                <a:sym typeface="Ubuntu"/>
              </a:rPr>
              <a:t> is a mechanism to compute a context vector (c) for a </a:t>
            </a:r>
            <a:r>
              <a:rPr b="1" lang="ca" sz="1800">
                <a:solidFill>
                  <a:schemeClr val="dk1"/>
                </a:solidFill>
                <a:latin typeface="Ubuntu"/>
                <a:ea typeface="Ubuntu"/>
                <a:cs typeface="Ubuntu"/>
                <a:sym typeface="Ubuntu"/>
              </a:rPr>
              <a:t>query (Q)</a:t>
            </a:r>
            <a:r>
              <a:rPr lang="ca" sz="1800">
                <a:solidFill>
                  <a:schemeClr val="dk1"/>
                </a:solidFill>
                <a:latin typeface="Ubuntu"/>
                <a:ea typeface="Ubuntu"/>
                <a:cs typeface="Ubuntu"/>
                <a:sym typeface="Ubuntu"/>
              </a:rPr>
              <a:t> as a weighted sum of </a:t>
            </a:r>
            <a:r>
              <a:rPr b="1" lang="ca" sz="1800">
                <a:solidFill>
                  <a:schemeClr val="dk1"/>
                </a:solidFill>
                <a:latin typeface="Ubuntu"/>
                <a:ea typeface="Ubuntu"/>
                <a:cs typeface="Ubuntu"/>
                <a:sym typeface="Ubuntu"/>
              </a:rPr>
              <a:t>values (V).</a:t>
            </a:r>
            <a:endParaRPr b="1" sz="1800">
              <a:solidFill>
                <a:schemeClr val="dk1"/>
              </a:solidFill>
              <a:latin typeface="Ubuntu"/>
              <a:ea typeface="Ubuntu"/>
              <a:cs typeface="Ubuntu"/>
              <a:sym typeface="Ubuntu"/>
            </a:endParaRPr>
          </a:p>
          <a:p>
            <a:pPr indent="0" lvl="0" marL="0" rtl="0" algn="l">
              <a:spcBef>
                <a:spcPts val="0"/>
              </a:spcBef>
              <a:spcAft>
                <a:spcPts val="0"/>
              </a:spcAft>
              <a:buNone/>
            </a:pPr>
            <a:r>
              <a:t/>
            </a:r>
            <a:endParaRPr sz="1800">
              <a:latin typeface="Ubuntu"/>
              <a:ea typeface="Ubuntu"/>
              <a:cs typeface="Ubuntu"/>
              <a:sym typeface="Ubuntu"/>
            </a:endParaRPr>
          </a:p>
        </p:txBody>
      </p:sp>
      <p:sp>
        <p:nvSpPr>
          <p:cNvPr id="346" name="Google Shape;34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347" name="Google Shape;347;p56"/>
          <p:cNvSpPr txBox="1"/>
          <p:nvPr/>
        </p:nvSpPr>
        <p:spPr>
          <a:xfrm>
            <a:off x="-7025" y="4745450"/>
            <a:ext cx="82296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chemeClr val="lt1"/>
                </a:highlight>
                <a:latin typeface="Ubuntu"/>
                <a:ea typeface="Ubuntu"/>
                <a:cs typeface="Ubuntu"/>
                <a:sym typeface="Ubuntu"/>
              </a:rPr>
              <a:t>Figure: Nikhil Shah, </a:t>
            </a:r>
            <a:r>
              <a:rPr lang="ca" sz="1200" u="sng">
                <a:solidFill>
                  <a:schemeClr val="hlink"/>
                </a:solidFill>
                <a:highlight>
                  <a:schemeClr val="lt1"/>
                </a:highlight>
                <a:latin typeface="Ubuntu"/>
                <a:ea typeface="Ubuntu"/>
                <a:cs typeface="Ubuntu"/>
                <a:sym typeface="Ubuntu"/>
                <a:hlinkClick r:id="rId3"/>
              </a:rPr>
              <a:t>“Attention? An Other Perspective! [Part 1]”</a:t>
            </a:r>
            <a:r>
              <a:rPr lang="ca" sz="1200">
                <a:solidFill>
                  <a:srgbClr val="222222"/>
                </a:solidFill>
                <a:highlight>
                  <a:schemeClr val="lt1"/>
                </a:highlight>
                <a:latin typeface="Ubuntu"/>
                <a:ea typeface="Ubuntu"/>
                <a:cs typeface="Ubuntu"/>
                <a:sym typeface="Ubuntu"/>
              </a:rPr>
              <a:t> (2020)</a:t>
            </a:r>
            <a:endParaRPr sz="1200">
              <a:solidFill>
                <a:srgbClr val="222222"/>
              </a:solidFill>
              <a:highlight>
                <a:srgbClr val="FFFFFF"/>
              </a:highlight>
              <a:latin typeface="Ubuntu"/>
              <a:ea typeface="Ubuntu"/>
              <a:cs typeface="Ubuntu"/>
              <a:sym typeface="Ubuntu"/>
            </a:endParaRPr>
          </a:p>
        </p:txBody>
      </p:sp>
      <p:pic>
        <p:nvPicPr>
          <p:cNvPr id="348" name="Google Shape;348;p56"/>
          <p:cNvPicPr preferRelativeResize="0"/>
          <p:nvPr/>
        </p:nvPicPr>
        <p:blipFill>
          <a:blip r:embed="rId4">
            <a:alphaModFix/>
          </a:blip>
          <a:stretch>
            <a:fillRect/>
          </a:stretch>
        </p:blipFill>
        <p:spPr>
          <a:xfrm>
            <a:off x="689800" y="1482975"/>
            <a:ext cx="7456655" cy="3180249"/>
          </a:xfrm>
          <a:prstGeom prst="rect">
            <a:avLst/>
          </a:prstGeom>
          <a:noFill/>
          <a:ln>
            <a:noFill/>
          </a:ln>
        </p:spPr>
      </p:pic>
      <p:sp>
        <p:nvSpPr>
          <p:cNvPr id="349" name="Google Shape;349;p5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Query, Keys &amp; Values</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355" name="Google Shape;355;p57"/>
          <p:cNvPicPr preferRelativeResize="0"/>
          <p:nvPr/>
        </p:nvPicPr>
        <p:blipFill>
          <a:blip r:embed="rId3">
            <a:alphaModFix/>
          </a:blip>
          <a:stretch>
            <a:fillRect/>
          </a:stretch>
        </p:blipFill>
        <p:spPr>
          <a:xfrm>
            <a:off x="152400" y="725100"/>
            <a:ext cx="7098151" cy="3890973"/>
          </a:xfrm>
          <a:prstGeom prst="rect">
            <a:avLst/>
          </a:prstGeom>
          <a:noFill/>
          <a:ln>
            <a:noFill/>
          </a:ln>
        </p:spPr>
      </p:pic>
      <p:sp>
        <p:nvSpPr>
          <p:cNvPr id="356" name="Google Shape;356;p57"/>
          <p:cNvSpPr/>
          <p:nvPr/>
        </p:nvSpPr>
        <p:spPr>
          <a:xfrm>
            <a:off x="1005675" y="713950"/>
            <a:ext cx="1573800" cy="142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7"/>
          <p:cNvSpPr/>
          <p:nvPr/>
        </p:nvSpPr>
        <p:spPr>
          <a:xfrm>
            <a:off x="107475" y="713950"/>
            <a:ext cx="3761700" cy="201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7"/>
          <p:cNvSpPr txBox="1"/>
          <p:nvPr/>
        </p:nvSpPr>
        <p:spPr>
          <a:xfrm>
            <a:off x="604450" y="1880850"/>
            <a:ext cx="22494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solidFill>
                  <a:srgbClr val="CC0000"/>
                </a:solidFill>
                <a:latin typeface="Ubuntu"/>
                <a:ea typeface="Ubuntu"/>
                <a:cs typeface="Ubuntu"/>
                <a:sym typeface="Ubuntu"/>
              </a:rPr>
              <a:t>Key (K) / Values (V)</a:t>
            </a:r>
            <a:endParaRPr sz="1800">
              <a:solidFill>
                <a:srgbClr val="CC0000"/>
              </a:solidFill>
              <a:latin typeface="Ubuntu"/>
              <a:ea typeface="Ubuntu"/>
              <a:cs typeface="Ubuntu"/>
              <a:sym typeface="Ubuntu"/>
            </a:endParaRPr>
          </a:p>
        </p:txBody>
      </p:sp>
      <p:sp>
        <p:nvSpPr>
          <p:cNvPr id="359" name="Google Shape;359;p57"/>
          <p:cNvSpPr txBox="1"/>
          <p:nvPr/>
        </p:nvSpPr>
        <p:spPr>
          <a:xfrm>
            <a:off x="2853850" y="1880850"/>
            <a:ext cx="14202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solidFill>
                  <a:srgbClr val="6AA84F"/>
                </a:solidFill>
                <a:latin typeface="Ubuntu"/>
                <a:ea typeface="Ubuntu"/>
                <a:cs typeface="Ubuntu"/>
                <a:sym typeface="Ubuntu"/>
              </a:rPr>
              <a:t>Query (Q)</a:t>
            </a:r>
            <a:endParaRPr sz="1800">
              <a:solidFill>
                <a:srgbClr val="6AA84F"/>
              </a:solidFill>
              <a:latin typeface="Ubuntu"/>
              <a:ea typeface="Ubuntu"/>
              <a:cs typeface="Ubuntu"/>
              <a:sym typeface="Ubuntu"/>
            </a:endParaRPr>
          </a:p>
        </p:txBody>
      </p:sp>
      <p:sp>
        <p:nvSpPr>
          <p:cNvPr id="360" name="Google Shape;360;p57"/>
          <p:cNvSpPr/>
          <p:nvPr/>
        </p:nvSpPr>
        <p:spPr>
          <a:xfrm rot="-5400000">
            <a:off x="1610200" y="1614075"/>
            <a:ext cx="237900" cy="1715700"/>
          </a:xfrm>
          <a:prstGeom prst="rightBrace">
            <a:avLst>
              <a:gd fmla="val 50000"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5400000">
            <a:off x="3341025" y="2077050"/>
            <a:ext cx="237900" cy="710700"/>
          </a:xfrm>
          <a:prstGeom prst="rightBrace">
            <a:avLst>
              <a:gd fmla="val 50000" name="adj1"/>
              <a:gd fmla="val 50000" name="adj2"/>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362" name="Google Shape;362;p57"/>
          <p:cNvSpPr txBox="1"/>
          <p:nvPr/>
        </p:nvSpPr>
        <p:spPr>
          <a:xfrm>
            <a:off x="311375" y="859650"/>
            <a:ext cx="84168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Usually, </a:t>
            </a:r>
            <a:r>
              <a:rPr lang="ca" sz="1800" u="sng">
                <a:latin typeface="Ubuntu"/>
                <a:ea typeface="Ubuntu"/>
                <a:cs typeface="Ubuntu"/>
                <a:sym typeface="Ubuntu"/>
              </a:rPr>
              <a:t>both</a:t>
            </a:r>
            <a:r>
              <a:rPr lang="ca" sz="1800">
                <a:latin typeface="Ubuntu"/>
                <a:ea typeface="Ubuntu"/>
                <a:cs typeface="Ubuntu"/>
                <a:sym typeface="Ubuntu"/>
              </a:rPr>
              <a:t> </a:t>
            </a:r>
            <a:r>
              <a:rPr lang="ca" sz="1800">
                <a:solidFill>
                  <a:srgbClr val="990000"/>
                </a:solidFill>
                <a:latin typeface="Ubuntu"/>
                <a:ea typeface="Ubuntu"/>
                <a:cs typeface="Ubuntu"/>
                <a:sym typeface="Ubuntu"/>
              </a:rPr>
              <a:t>keys and values </a:t>
            </a:r>
            <a:r>
              <a:rPr lang="ca" sz="1800">
                <a:latin typeface="Ubuntu"/>
                <a:ea typeface="Ubuntu"/>
                <a:cs typeface="Ubuntu"/>
                <a:sym typeface="Ubuntu"/>
              </a:rPr>
              <a:t>correspond to the encoder states.</a:t>
            </a:r>
            <a:endParaRPr sz="1800">
              <a:latin typeface="Ubuntu"/>
              <a:ea typeface="Ubuntu"/>
              <a:cs typeface="Ubuntu"/>
              <a:sym typeface="Ubuntu"/>
            </a:endParaRPr>
          </a:p>
        </p:txBody>
      </p:sp>
      <p:sp>
        <p:nvSpPr>
          <p:cNvPr id="363" name="Google Shape;363;p5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Query, Keys &amp; Values</a:t>
            </a:r>
            <a:endParaRPr b="1"/>
          </a:p>
        </p:txBody>
      </p:sp>
      <p:sp>
        <p:nvSpPr>
          <p:cNvPr id="364" name="Google Shape;364;p57"/>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370" name="Google Shape;370;p58"/>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Motivation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Key, Query and Value</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b="1" lang="ca" sz="2400">
                <a:latin typeface="Ubuntu"/>
                <a:ea typeface="Ubuntu"/>
                <a:cs typeface="Ubuntu"/>
                <a:sym typeface="Ubuntu"/>
              </a:rPr>
              <a:t>Seq2Seq + Attention</a:t>
            </a:r>
            <a:endParaRPr b="1"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Attention mechanisms</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Study case: Image captioning</a:t>
            </a:r>
            <a:endParaRPr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371" name="Google Shape;371;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372" name="Google Shape;372;p58"/>
          <p:cNvPicPr preferRelativeResize="0"/>
          <p:nvPr/>
        </p:nvPicPr>
        <p:blipFill>
          <a:blip r:embed="rId3">
            <a:alphaModFix/>
          </a:blip>
          <a:stretch>
            <a:fillRect/>
          </a:stretch>
        </p:blipFill>
        <p:spPr>
          <a:xfrm>
            <a:off x="4909500" y="694150"/>
            <a:ext cx="3483300" cy="34879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378" name="Google Shape;378;p5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a:t>
            </a:r>
            <a:endParaRPr b="1"/>
          </a:p>
        </p:txBody>
      </p:sp>
      <p:pic>
        <p:nvPicPr>
          <p:cNvPr id="379" name="Google Shape;379;p59"/>
          <p:cNvPicPr preferRelativeResize="0"/>
          <p:nvPr/>
        </p:nvPicPr>
        <p:blipFill>
          <a:blip r:embed="rId3">
            <a:alphaModFix/>
          </a:blip>
          <a:stretch>
            <a:fillRect/>
          </a:stretch>
        </p:blipFill>
        <p:spPr>
          <a:xfrm>
            <a:off x="152400" y="725100"/>
            <a:ext cx="8628034" cy="3785550"/>
          </a:xfrm>
          <a:prstGeom prst="rect">
            <a:avLst/>
          </a:prstGeom>
          <a:noFill/>
          <a:ln>
            <a:noFill/>
          </a:ln>
        </p:spPr>
      </p:pic>
      <p:sp>
        <p:nvSpPr>
          <p:cNvPr id="380" name="Google Shape;380;p59"/>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Figure</a:t>
            </a:r>
            <a:r>
              <a:rPr lang="ca" sz="1200">
                <a:latin typeface="Ubuntu"/>
                <a:ea typeface="Ubuntu"/>
                <a:cs typeface="Ubuntu"/>
                <a:sym typeface="Ubuntu"/>
              </a:rPr>
              <a:t>: Jay Alammar, </a:t>
            </a:r>
            <a:r>
              <a:rPr lang="ca" sz="1200" u="sng">
                <a:solidFill>
                  <a:srgbClr val="0097A7"/>
                </a:solidFill>
                <a:latin typeface="Ubuntu"/>
                <a:ea typeface="Ubuntu"/>
                <a:cs typeface="Ubuntu"/>
                <a:sym typeface="Ubuntu"/>
                <a:hlinkClick r:id="rId4">
                  <a:extLst>
                    <a:ext uri="{A12FA001-AC4F-418D-AE19-62706E023703}">
                      <ahyp:hlinkClr val="tx"/>
                    </a:ext>
                  </a:extLst>
                </a:hlinkClick>
              </a:rPr>
              <a:t>“Visualizing A Neural Machine Translation Model”</a:t>
            </a:r>
            <a:r>
              <a:rPr lang="ca" sz="1200">
                <a:latin typeface="Ubuntu"/>
                <a:ea typeface="Ubuntu"/>
                <a:cs typeface="Ubuntu"/>
                <a:sym typeface="Ubuntu"/>
              </a:rPr>
              <a:t> (2018)</a:t>
            </a:r>
            <a:endParaRPr sz="1200">
              <a:latin typeface="Ubuntu"/>
              <a:ea typeface="Ubuntu"/>
              <a:cs typeface="Ubuntu"/>
              <a:sym typeface="Ubuntu"/>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386" name="Google Shape;386;p60"/>
          <p:cNvPicPr preferRelativeResize="0"/>
          <p:nvPr/>
        </p:nvPicPr>
        <p:blipFill>
          <a:blip r:embed="rId3">
            <a:alphaModFix/>
          </a:blip>
          <a:stretch>
            <a:fillRect/>
          </a:stretch>
        </p:blipFill>
        <p:spPr>
          <a:xfrm>
            <a:off x="152400" y="781250"/>
            <a:ext cx="8839199" cy="3454249"/>
          </a:xfrm>
          <a:prstGeom prst="rect">
            <a:avLst/>
          </a:prstGeom>
          <a:noFill/>
          <a:ln>
            <a:noFill/>
          </a:ln>
        </p:spPr>
      </p:pic>
      <p:sp>
        <p:nvSpPr>
          <p:cNvPr id="387" name="Google Shape;387;p60"/>
          <p:cNvSpPr txBox="1"/>
          <p:nvPr/>
        </p:nvSpPr>
        <p:spPr>
          <a:xfrm>
            <a:off x="24625" y="4764375"/>
            <a:ext cx="8641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latin typeface="Ubuntu"/>
                <a:ea typeface="Ubuntu"/>
                <a:cs typeface="Ubuntu"/>
                <a:sym typeface="Ubuntu"/>
              </a:rPr>
              <a:t>Chis Olah &amp; Shan Cate, </a:t>
            </a:r>
            <a:r>
              <a:rPr lang="ca" sz="1200" u="sng">
                <a:solidFill>
                  <a:schemeClr val="hlink"/>
                </a:solidFill>
                <a:latin typeface="Ubuntu"/>
                <a:ea typeface="Ubuntu"/>
                <a:cs typeface="Ubuntu"/>
                <a:sym typeface="Ubuntu"/>
                <a:hlinkClick r:id="rId4"/>
              </a:rPr>
              <a:t>“Attention and Augmented Recurrent Neural Networks”</a:t>
            </a:r>
            <a:r>
              <a:rPr lang="ca" sz="1200">
                <a:latin typeface="Ubuntu"/>
                <a:ea typeface="Ubuntu"/>
                <a:cs typeface="Ubuntu"/>
                <a:sym typeface="Ubuntu"/>
              </a:rPr>
              <a:t> distill.pub 2016.</a:t>
            </a:r>
            <a:endParaRPr sz="1200">
              <a:latin typeface="Ubuntu"/>
              <a:ea typeface="Ubuntu"/>
              <a:cs typeface="Ubuntu"/>
              <a:sym typeface="Ubuntu"/>
            </a:endParaRPr>
          </a:p>
        </p:txBody>
      </p:sp>
      <p:sp>
        <p:nvSpPr>
          <p:cNvPr id="388" name="Google Shape;388;p6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394" name="Google Shape;394;p61"/>
          <p:cNvPicPr preferRelativeResize="0"/>
          <p:nvPr/>
        </p:nvPicPr>
        <p:blipFill>
          <a:blip r:embed="rId3">
            <a:alphaModFix/>
          </a:blip>
          <a:stretch>
            <a:fillRect/>
          </a:stretch>
        </p:blipFill>
        <p:spPr>
          <a:xfrm>
            <a:off x="152400" y="725100"/>
            <a:ext cx="7098151" cy="3890973"/>
          </a:xfrm>
          <a:prstGeom prst="rect">
            <a:avLst/>
          </a:prstGeom>
          <a:noFill/>
          <a:ln>
            <a:noFill/>
          </a:ln>
        </p:spPr>
      </p:pic>
      <p:sp>
        <p:nvSpPr>
          <p:cNvPr id="395" name="Google Shape;395;p6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
        <p:nvSpPr>
          <p:cNvPr id="396" name="Google Shape;396;p61"/>
          <p:cNvSpPr/>
          <p:nvPr/>
        </p:nvSpPr>
        <p:spPr>
          <a:xfrm>
            <a:off x="1005675" y="713950"/>
            <a:ext cx="1573800" cy="142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1"/>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03" name="Google Shape;403;p62"/>
          <p:cNvPicPr preferRelativeResize="0"/>
          <p:nvPr/>
        </p:nvPicPr>
        <p:blipFill>
          <a:blip r:embed="rId3">
            <a:alphaModFix/>
          </a:blip>
          <a:stretch>
            <a:fillRect/>
          </a:stretch>
        </p:blipFill>
        <p:spPr>
          <a:xfrm>
            <a:off x="152400" y="725100"/>
            <a:ext cx="7094952" cy="3890976"/>
          </a:xfrm>
          <a:prstGeom prst="rect">
            <a:avLst/>
          </a:prstGeom>
          <a:noFill/>
          <a:ln>
            <a:noFill/>
          </a:ln>
        </p:spPr>
      </p:pic>
      <p:sp>
        <p:nvSpPr>
          <p:cNvPr id="404" name="Google Shape;404;p6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
        <p:nvSpPr>
          <p:cNvPr id="405" name="Google Shape;405;p62"/>
          <p:cNvSpPr/>
          <p:nvPr/>
        </p:nvSpPr>
        <p:spPr>
          <a:xfrm>
            <a:off x="1386675" y="725100"/>
            <a:ext cx="1573800" cy="14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2"/>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12" name="Google Shape;412;p63"/>
          <p:cNvPicPr preferRelativeResize="0"/>
          <p:nvPr/>
        </p:nvPicPr>
        <p:blipFill>
          <a:blip r:embed="rId3">
            <a:alphaModFix/>
          </a:blip>
          <a:stretch>
            <a:fillRect/>
          </a:stretch>
        </p:blipFill>
        <p:spPr>
          <a:xfrm>
            <a:off x="152400" y="725100"/>
            <a:ext cx="7226096" cy="3890974"/>
          </a:xfrm>
          <a:prstGeom prst="rect">
            <a:avLst/>
          </a:prstGeom>
          <a:noFill/>
          <a:ln>
            <a:noFill/>
          </a:ln>
        </p:spPr>
      </p:pic>
      <p:sp>
        <p:nvSpPr>
          <p:cNvPr id="413" name="Google Shape;413;p6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
        <p:nvSpPr>
          <p:cNvPr id="414" name="Google Shape;414;p63"/>
          <p:cNvSpPr/>
          <p:nvPr/>
        </p:nvSpPr>
        <p:spPr>
          <a:xfrm>
            <a:off x="1386675" y="725100"/>
            <a:ext cx="1573800" cy="143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3"/>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21" name="Google Shape;421;p64"/>
          <p:cNvPicPr preferRelativeResize="0"/>
          <p:nvPr/>
        </p:nvPicPr>
        <p:blipFill>
          <a:blip r:embed="rId3">
            <a:alphaModFix/>
          </a:blip>
          <a:stretch>
            <a:fillRect/>
          </a:stretch>
        </p:blipFill>
        <p:spPr>
          <a:xfrm>
            <a:off x="152400" y="725100"/>
            <a:ext cx="7098151" cy="3890973"/>
          </a:xfrm>
          <a:prstGeom prst="rect">
            <a:avLst/>
          </a:prstGeom>
          <a:noFill/>
          <a:ln>
            <a:noFill/>
          </a:ln>
        </p:spPr>
      </p:pic>
      <p:sp>
        <p:nvSpPr>
          <p:cNvPr id="422" name="Google Shape;422;p6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
        <p:nvSpPr>
          <p:cNvPr id="423" name="Google Shape;423;p64"/>
          <p:cNvSpPr/>
          <p:nvPr/>
        </p:nvSpPr>
        <p:spPr>
          <a:xfrm>
            <a:off x="1566075" y="679025"/>
            <a:ext cx="1540500" cy="148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4"/>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165" name="Google Shape;165;p38"/>
          <p:cNvSpPr txBox="1"/>
          <p:nvPr>
            <p:ph type="title"/>
          </p:nvPr>
        </p:nvSpPr>
        <p:spPr>
          <a:xfrm>
            <a:off x="43850" y="111900"/>
            <a:ext cx="7728600" cy="66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a:solidFill>
                  <a:srgbClr val="FF6633"/>
                </a:solidFill>
                <a:latin typeface="Lato"/>
                <a:ea typeface="Lato"/>
                <a:cs typeface="Lato"/>
                <a:sym typeface="Lato"/>
              </a:rPr>
              <a:t>Acknowledgments</a:t>
            </a:r>
            <a:endParaRPr>
              <a:solidFill>
                <a:srgbClr val="FF6633"/>
              </a:solidFill>
              <a:latin typeface="Lato"/>
              <a:ea typeface="Lato"/>
              <a:cs typeface="Lato"/>
              <a:sym typeface="Lato"/>
            </a:endParaRPr>
          </a:p>
        </p:txBody>
      </p:sp>
      <p:pic>
        <p:nvPicPr>
          <p:cNvPr descr="amaia.jpg" id="166" name="Google Shape;166;p38"/>
          <p:cNvPicPr preferRelativeResize="0"/>
          <p:nvPr/>
        </p:nvPicPr>
        <p:blipFill rotWithShape="1">
          <a:blip r:embed="rId3">
            <a:alphaModFix/>
          </a:blip>
          <a:srcRect b="24468" l="0" r="0" t="3944"/>
          <a:stretch/>
        </p:blipFill>
        <p:spPr>
          <a:xfrm>
            <a:off x="512350" y="915825"/>
            <a:ext cx="1241201" cy="1332523"/>
          </a:xfrm>
          <a:prstGeom prst="rect">
            <a:avLst/>
          </a:prstGeom>
          <a:noFill/>
          <a:ln>
            <a:noFill/>
          </a:ln>
        </p:spPr>
      </p:pic>
      <p:sp>
        <p:nvSpPr>
          <p:cNvPr id="167" name="Google Shape;167;p38"/>
          <p:cNvSpPr txBox="1"/>
          <p:nvPr/>
        </p:nvSpPr>
        <p:spPr>
          <a:xfrm>
            <a:off x="1887838" y="889609"/>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rgbClr val="434343"/>
                </a:solidFill>
                <a:latin typeface="Ubuntu"/>
                <a:ea typeface="Ubuntu"/>
                <a:cs typeface="Ubuntu"/>
                <a:sym typeface="Ubuntu"/>
              </a:rPr>
              <a:t>Amaia Salvador</a:t>
            </a:r>
            <a:endParaRPr sz="2000">
              <a:solidFill>
                <a:srgbClr val="434343"/>
              </a:solidFill>
              <a:latin typeface="Ubuntu"/>
              <a:ea typeface="Ubuntu"/>
              <a:cs typeface="Ubuntu"/>
              <a:sym typeface="Ubuntu"/>
            </a:endParaRPr>
          </a:p>
          <a:p>
            <a:pPr indent="0" lvl="0" marL="0" rtl="0" algn="l">
              <a:spcBef>
                <a:spcPts val="0"/>
              </a:spcBef>
              <a:spcAft>
                <a:spcPts val="0"/>
              </a:spcAft>
              <a:buNone/>
            </a:pPr>
            <a:r>
              <a:t/>
            </a:r>
            <a:endParaRPr sz="1000">
              <a:solidFill>
                <a:srgbClr val="78909C"/>
              </a:solidFill>
              <a:latin typeface="Ubuntu"/>
              <a:ea typeface="Ubuntu"/>
              <a:cs typeface="Ubuntu"/>
              <a:sym typeface="Ubuntu"/>
            </a:endParaRPr>
          </a:p>
        </p:txBody>
      </p:sp>
      <p:sp>
        <p:nvSpPr>
          <p:cNvPr id="168" name="Google Shape;168;p38"/>
          <p:cNvSpPr txBox="1"/>
          <p:nvPr/>
        </p:nvSpPr>
        <p:spPr>
          <a:xfrm>
            <a:off x="1887850" y="1563226"/>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a:solidFill>
                  <a:srgbClr val="434343"/>
                </a:solidFill>
                <a:latin typeface="Ubuntu"/>
                <a:ea typeface="Ubuntu"/>
                <a:cs typeface="Ubuntu"/>
                <a:sym typeface="Ubuntu"/>
              </a:rPr>
              <a:t>PhD (2019)</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ca" sz="1000">
                <a:solidFill>
                  <a:srgbClr val="78909C"/>
                </a:solidFill>
                <a:latin typeface="Ubuntu"/>
                <a:ea typeface="Ubuntu"/>
                <a:cs typeface="Ubuntu"/>
                <a:sym typeface="Ubuntu"/>
              </a:rPr>
              <a:t>Universitat Politècnica de Catalunya</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t/>
            </a:r>
            <a:endParaRPr sz="900">
              <a:solidFill>
                <a:srgbClr val="78909C"/>
              </a:solidFill>
            </a:endParaRPr>
          </a:p>
        </p:txBody>
      </p:sp>
      <p:pic>
        <p:nvPicPr>
          <p:cNvPr id="169" name="Google Shape;169;p38"/>
          <p:cNvPicPr preferRelativeResize="0"/>
          <p:nvPr/>
        </p:nvPicPr>
        <p:blipFill>
          <a:blip r:embed="rId4">
            <a:alphaModFix/>
          </a:blip>
          <a:stretch>
            <a:fillRect/>
          </a:stretch>
        </p:blipFill>
        <p:spPr>
          <a:xfrm>
            <a:off x="4884400" y="848750"/>
            <a:ext cx="1241200" cy="1416216"/>
          </a:xfrm>
          <a:prstGeom prst="rect">
            <a:avLst/>
          </a:prstGeom>
          <a:noFill/>
          <a:ln>
            <a:noFill/>
          </a:ln>
        </p:spPr>
      </p:pic>
      <p:sp>
        <p:nvSpPr>
          <p:cNvPr id="170" name="Google Shape;170;p38"/>
          <p:cNvSpPr txBox="1"/>
          <p:nvPr/>
        </p:nvSpPr>
        <p:spPr>
          <a:xfrm>
            <a:off x="6389275" y="930802"/>
            <a:ext cx="27162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solidFill>
                  <a:srgbClr val="434343"/>
                </a:solidFill>
                <a:latin typeface="Ubuntu"/>
                <a:ea typeface="Ubuntu"/>
                <a:cs typeface="Ubuntu"/>
                <a:sym typeface="Ubuntu"/>
              </a:rPr>
              <a:t>Marta R. Costa-jussà</a:t>
            </a:r>
            <a:endParaRPr sz="2000">
              <a:solidFill>
                <a:srgbClr val="434343"/>
              </a:solidFill>
              <a:latin typeface="Ubuntu"/>
              <a:ea typeface="Ubuntu"/>
              <a:cs typeface="Ubuntu"/>
              <a:sym typeface="Ubuntu"/>
            </a:endParaRPr>
          </a:p>
          <a:p>
            <a:pPr indent="0" lvl="0" marL="0" rtl="0" algn="l">
              <a:spcBef>
                <a:spcPts val="0"/>
              </a:spcBef>
              <a:spcAft>
                <a:spcPts val="0"/>
              </a:spcAft>
              <a:buNone/>
            </a:pPr>
            <a:r>
              <a:t/>
            </a:r>
            <a:endParaRPr sz="1000">
              <a:solidFill>
                <a:srgbClr val="78909C"/>
              </a:solidFill>
              <a:latin typeface="Ubuntu"/>
              <a:ea typeface="Ubuntu"/>
              <a:cs typeface="Ubuntu"/>
              <a:sym typeface="Ubuntu"/>
            </a:endParaRPr>
          </a:p>
        </p:txBody>
      </p:sp>
      <p:sp>
        <p:nvSpPr>
          <p:cNvPr id="171" name="Google Shape;171;p38"/>
          <p:cNvSpPr txBox="1"/>
          <p:nvPr/>
        </p:nvSpPr>
        <p:spPr>
          <a:xfrm>
            <a:off x="6389275" y="1604426"/>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a:solidFill>
                  <a:srgbClr val="434343"/>
                </a:solidFill>
                <a:latin typeface="Ubuntu"/>
                <a:ea typeface="Ubuntu"/>
                <a:cs typeface="Ubuntu"/>
                <a:sym typeface="Ubuntu"/>
              </a:rPr>
              <a:t>Associate Professor</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ca" sz="1000">
                <a:solidFill>
                  <a:srgbClr val="78909C"/>
                </a:solidFill>
                <a:latin typeface="Ubuntu"/>
                <a:ea typeface="Ubuntu"/>
                <a:cs typeface="Ubuntu"/>
                <a:sym typeface="Ubuntu"/>
              </a:rPr>
              <a:t>Universitat Politècnica de Catalunya</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t/>
            </a:r>
            <a:endParaRPr sz="900">
              <a:solidFill>
                <a:srgbClr val="78909C"/>
              </a:solidFill>
            </a:endParaRPr>
          </a:p>
        </p:txBody>
      </p:sp>
      <p:pic>
        <p:nvPicPr>
          <p:cNvPr descr="Deep learning technologies are at the core of the current revolution in artificial intelligence for multimedia data analysis. The convergence of large-scale annotated datasets and affordable GPU hardware has allowed the training of neural networks for data analysis tasks which were previously addressed with hand-crafted features. Architectures such as convolutional neural networks, recurrent neural networks or Q-nets for reinforcement learning have shaped a brand new scenario in signal processing. This course will cover the basic principles of deep learning from both an algorithmic and computational perspectives." id="172" name="Google Shape;172;p38" title="Attention-based mechanisms - Marta R. Costa Jussa (UPC IDL D4L1 2018)">
            <a:hlinkClick r:id="rId5"/>
          </p:cNvPr>
          <p:cNvPicPr preferRelativeResize="0"/>
          <p:nvPr/>
        </p:nvPicPr>
        <p:blipFill>
          <a:blip r:embed="rId6">
            <a:alphaModFix/>
          </a:blip>
          <a:stretch>
            <a:fillRect/>
          </a:stretch>
        </p:blipFill>
        <p:spPr>
          <a:xfrm>
            <a:off x="5479675" y="2568653"/>
            <a:ext cx="2764325" cy="2073244"/>
          </a:xfrm>
          <a:prstGeom prst="rect">
            <a:avLst/>
          </a:prstGeom>
          <a:noFill/>
          <a:ln>
            <a:noFill/>
          </a:ln>
        </p:spPr>
      </p:pic>
      <p:sp>
        <p:nvSpPr>
          <p:cNvPr id="173" name="Google Shape;173;p38"/>
          <p:cNvSpPr txBox="1"/>
          <p:nvPr/>
        </p:nvSpPr>
        <p:spPr>
          <a:xfrm>
            <a:off x="5479675" y="4680963"/>
            <a:ext cx="27642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u="sng">
                <a:solidFill>
                  <a:srgbClr val="1155CC"/>
                </a:solidFill>
                <a:latin typeface="Ubuntu"/>
                <a:ea typeface="Ubuntu"/>
                <a:cs typeface="Ubuntu"/>
                <a:sym typeface="Ubuntu"/>
                <a:hlinkClick r:id="rId7">
                  <a:extLst>
                    <a:ext uri="{A12FA001-AC4F-418D-AE19-62706E023703}">
                      <ahyp:hlinkClr val="tx"/>
                    </a:ext>
                  </a:extLst>
                </a:hlinkClick>
              </a:rPr>
              <a:t>[IDL 2018]</a:t>
            </a:r>
            <a:endParaRPr>
              <a:latin typeface="Ubuntu"/>
              <a:ea typeface="Ubuntu"/>
              <a:cs typeface="Ubuntu"/>
              <a:sym typeface="Ubuntu"/>
            </a:endParaRPr>
          </a:p>
        </p:txBody>
      </p:sp>
      <p:pic>
        <p:nvPicPr>
          <p:cNvPr descr="https://imatge.upc.edu/web/teaching/deep-learning-computer-vision&#10;http://imatge-upc.github.io/telecombcn-2016-dlcv/&#10;&#10;Deep learning technologies are at the core of the current revolution in artificial intelligence for multimedia data analysis. The convergence of big annotated data and affordable GPU hardware has allowed the training of neural networks for data analysis tasks which had been addressed until now with hand-crafted features. Architectures such as convolutional neural networks, recurrent neural networks and Q-nets for reinforcement learning have shaped a brand new scenario in signal processing. This course will cover the basic principles and applications of deep learning to computer vision problems, such as image classification, object detection or text captioning." id="174" name="Google Shape;174;p38" title="DLCV D4L6: Attention Models (Amaia Salvador, UPC 2016)">
            <a:hlinkClick r:id="rId8"/>
          </p:cNvPr>
          <p:cNvPicPr preferRelativeResize="0"/>
          <p:nvPr/>
        </p:nvPicPr>
        <p:blipFill>
          <a:blip r:embed="rId9">
            <a:alphaModFix/>
          </a:blip>
          <a:stretch>
            <a:fillRect/>
          </a:stretch>
        </p:blipFill>
        <p:spPr>
          <a:xfrm>
            <a:off x="930975" y="2568650"/>
            <a:ext cx="2764325" cy="2073250"/>
          </a:xfrm>
          <a:prstGeom prst="rect">
            <a:avLst/>
          </a:prstGeom>
          <a:noFill/>
          <a:ln>
            <a:noFill/>
          </a:ln>
        </p:spPr>
      </p:pic>
      <p:sp>
        <p:nvSpPr>
          <p:cNvPr id="175" name="Google Shape;175;p38"/>
          <p:cNvSpPr txBox="1"/>
          <p:nvPr/>
        </p:nvSpPr>
        <p:spPr>
          <a:xfrm>
            <a:off x="931038" y="4680963"/>
            <a:ext cx="2764200" cy="33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u="sng">
                <a:solidFill>
                  <a:srgbClr val="1155CC"/>
                </a:solidFill>
                <a:latin typeface="Ubuntu"/>
                <a:ea typeface="Ubuntu"/>
                <a:cs typeface="Ubuntu"/>
                <a:sym typeface="Ubuntu"/>
                <a:hlinkClick r:id="rId10">
                  <a:extLst>
                    <a:ext uri="{A12FA001-AC4F-418D-AE19-62706E023703}">
                      <ahyp:hlinkClr val="tx"/>
                    </a:ext>
                  </a:extLst>
                </a:hlinkClick>
              </a:rPr>
              <a:t>[DLCV 2016]</a:t>
            </a:r>
            <a:endParaRPr>
              <a:latin typeface="Ubuntu"/>
              <a:ea typeface="Ubuntu"/>
              <a:cs typeface="Ubuntu"/>
              <a:sym typeface="Ubuntu"/>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30" name="Google Shape;430;p65"/>
          <p:cNvPicPr preferRelativeResize="0"/>
          <p:nvPr/>
        </p:nvPicPr>
        <p:blipFill rotWithShape="1">
          <a:blip r:embed="rId3">
            <a:alphaModFix/>
          </a:blip>
          <a:srcRect b="0" l="0" r="576" t="0"/>
          <a:stretch/>
        </p:blipFill>
        <p:spPr>
          <a:xfrm>
            <a:off x="152400" y="725100"/>
            <a:ext cx="6624623" cy="3890975"/>
          </a:xfrm>
          <a:prstGeom prst="rect">
            <a:avLst/>
          </a:prstGeom>
          <a:noFill/>
          <a:ln>
            <a:noFill/>
          </a:ln>
        </p:spPr>
      </p:pic>
      <p:sp>
        <p:nvSpPr>
          <p:cNvPr id="431" name="Google Shape;431;p6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
        <p:nvSpPr>
          <p:cNvPr id="432" name="Google Shape;432;p65"/>
          <p:cNvSpPr/>
          <p:nvPr/>
        </p:nvSpPr>
        <p:spPr>
          <a:xfrm>
            <a:off x="2611800" y="1445875"/>
            <a:ext cx="3175500" cy="89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5"/>
          <p:cNvSpPr/>
          <p:nvPr/>
        </p:nvSpPr>
        <p:spPr>
          <a:xfrm>
            <a:off x="2416900" y="1834675"/>
            <a:ext cx="1214400" cy="504000"/>
          </a:xfrm>
          <a:prstGeom prst="lef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a:latin typeface="Ubuntu"/>
                <a:ea typeface="Ubuntu"/>
                <a:cs typeface="Ubuntu"/>
                <a:sym typeface="Ubuntu"/>
              </a:rPr>
              <a:t>Softmax</a:t>
            </a:r>
            <a:endParaRPr>
              <a:latin typeface="Ubuntu"/>
              <a:ea typeface="Ubuntu"/>
              <a:cs typeface="Ubuntu"/>
              <a:sym typeface="Ubuntu"/>
            </a:endParaRPr>
          </a:p>
        </p:txBody>
      </p:sp>
      <p:sp>
        <p:nvSpPr>
          <p:cNvPr id="434" name="Google Shape;434;p65"/>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40" name="Google Shape;440;p66"/>
          <p:cNvPicPr preferRelativeResize="0"/>
          <p:nvPr/>
        </p:nvPicPr>
        <p:blipFill>
          <a:blip r:embed="rId3">
            <a:alphaModFix/>
          </a:blip>
          <a:stretch>
            <a:fillRect/>
          </a:stretch>
        </p:blipFill>
        <p:spPr>
          <a:xfrm>
            <a:off x="152400" y="725100"/>
            <a:ext cx="6384912" cy="3890976"/>
          </a:xfrm>
          <a:prstGeom prst="rect">
            <a:avLst/>
          </a:prstGeom>
          <a:noFill/>
          <a:ln>
            <a:noFill/>
          </a:ln>
        </p:spPr>
      </p:pic>
      <p:sp>
        <p:nvSpPr>
          <p:cNvPr id="441" name="Google Shape;441;p6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
        <p:nvSpPr>
          <p:cNvPr id="442" name="Google Shape;442;p66"/>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48" name="Google Shape;448;p67"/>
          <p:cNvPicPr preferRelativeResize="0"/>
          <p:nvPr/>
        </p:nvPicPr>
        <p:blipFill>
          <a:blip r:embed="rId3">
            <a:alphaModFix/>
          </a:blip>
          <a:stretch>
            <a:fillRect/>
          </a:stretch>
        </p:blipFill>
        <p:spPr>
          <a:xfrm>
            <a:off x="152400" y="725100"/>
            <a:ext cx="6384912" cy="3890976"/>
          </a:xfrm>
          <a:prstGeom prst="rect">
            <a:avLst/>
          </a:prstGeom>
          <a:noFill/>
          <a:ln>
            <a:noFill/>
          </a:ln>
        </p:spPr>
      </p:pic>
      <p:sp>
        <p:nvSpPr>
          <p:cNvPr id="449" name="Google Shape;449;p6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
        <p:nvSpPr>
          <p:cNvPr id="450" name="Google Shape;450;p67"/>
          <p:cNvSpPr/>
          <p:nvPr/>
        </p:nvSpPr>
        <p:spPr>
          <a:xfrm>
            <a:off x="2476500" y="726725"/>
            <a:ext cx="4060800" cy="156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7"/>
          <p:cNvSpPr/>
          <p:nvPr/>
        </p:nvSpPr>
        <p:spPr>
          <a:xfrm>
            <a:off x="2737650" y="790450"/>
            <a:ext cx="1573200" cy="572700"/>
          </a:xfrm>
          <a:prstGeom prst="lef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a:latin typeface="Ubuntu"/>
                <a:ea typeface="Ubuntu"/>
                <a:cs typeface="Ubuntu"/>
                <a:sym typeface="Ubuntu"/>
              </a:rPr>
              <a:t>Context  (c)</a:t>
            </a:r>
            <a:endParaRPr>
              <a:latin typeface="Ubuntu"/>
              <a:ea typeface="Ubuntu"/>
              <a:cs typeface="Ubuntu"/>
              <a:sym typeface="Ubuntu"/>
            </a:endParaRPr>
          </a:p>
        </p:txBody>
      </p:sp>
      <p:sp>
        <p:nvSpPr>
          <p:cNvPr id="452" name="Google Shape;452;p67"/>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58" name="Google Shape;458;p68"/>
          <p:cNvPicPr preferRelativeResize="0"/>
          <p:nvPr/>
        </p:nvPicPr>
        <p:blipFill>
          <a:blip r:embed="rId3">
            <a:alphaModFix/>
          </a:blip>
          <a:stretch>
            <a:fillRect/>
          </a:stretch>
        </p:blipFill>
        <p:spPr>
          <a:xfrm>
            <a:off x="152400" y="725100"/>
            <a:ext cx="6408338" cy="3890972"/>
          </a:xfrm>
          <a:prstGeom prst="rect">
            <a:avLst/>
          </a:prstGeom>
          <a:noFill/>
          <a:ln>
            <a:noFill/>
          </a:ln>
        </p:spPr>
      </p:pic>
      <p:sp>
        <p:nvSpPr>
          <p:cNvPr id="459" name="Google Shape;459;p6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
        <p:nvSpPr>
          <p:cNvPr id="460" name="Google Shape;460;p68"/>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466" name="Google Shape;466;p69"/>
          <p:cNvSpPr txBox="1"/>
          <p:nvPr/>
        </p:nvSpPr>
        <p:spPr>
          <a:xfrm>
            <a:off x="-7025" y="4768475"/>
            <a:ext cx="822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u="sng">
                <a:latin typeface="Ubuntu"/>
                <a:ea typeface="Ubuntu"/>
                <a:cs typeface="Ubuntu"/>
                <a:sym typeface="Ubuntu"/>
              </a:rPr>
              <a:t>Slide</a:t>
            </a:r>
            <a:r>
              <a:rPr lang="ca" sz="1200">
                <a:latin typeface="Ubuntu"/>
                <a:ea typeface="Ubuntu"/>
                <a:cs typeface="Ubuntu"/>
                <a:sym typeface="Ubuntu"/>
              </a:rPr>
              <a:t>: Marta R. Costa-jussà</a:t>
            </a:r>
            <a:endParaRPr sz="1200">
              <a:latin typeface="Ubuntu"/>
              <a:ea typeface="Ubuntu"/>
              <a:cs typeface="Ubuntu"/>
              <a:sym typeface="Ubuntu"/>
            </a:endParaRPr>
          </a:p>
        </p:txBody>
      </p:sp>
      <p:pic>
        <p:nvPicPr>
          <p:cNvPr id="467" name="Google Shape;467;p69"/>
          <p:cNvPicPr preferRelativeResize="0"/>
          <p:nvPr/>
        </p:nvPicPr>
        <p:blipFill>
          <a:blip r:embed="rId3">
            <a:alphaModFix/>
          </a:blip>
          <a:stretch>
            <a:fillRect/>
          </a:stretch>
        </p:blipFill>
        <p:spPr>
          <a:xfrm>
            <a:off x="152400" y="725100"/>
            <a:ext cx="6375968" cy="3890975"/>
          </a:xfrm>
          <a:prstGeom prst="rect">
            <a:avLst/>
          </a:prstGeom>
          <a:noFill/>
          <a:ln>
            <a:noFill/>
          </a:ln>
        </p:spPr>
      </p:pic>
      <p:sp>
        <p:nvSpPr>
          <p:cNvPr id="468" name="Google Shape;468;p6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474" name="Google Shape;474;p70"/>
          <p:cNvPicPr preferRelativeResize="0"/>
          <p:nvPr/>
        </p:nvPicPr>
        <p:blipFill>
          <a:blip r:embed="rId3">
            <a:alphaModFix/>
          </a:blip>
          <a:stretch>
            <a:fillRect/>
          </a:stretch>
        </p:blipFill>
        <p:spPr>
          <a:xfrm>
            <a:off x="152400" y="725100"/>
            <a:ext cx="6333640" cy="3890974"/>
          </a:xfrm>
          <a:prstGeom prst="rect">
            <a:avLst/>
          </a:prstGeom>
          <a:noFill/>
          <a:ln>
            <a:noFill/>
          </a:ln>
        </p:spPr>
      </p:pic>
      <p:sp>
        <p:nvSpPr>
          <p:cNvPr id="475" name="Google Shape;475;p7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
        <p:nvSpPr>
          <p:cNvPr id="476" name="Google Shape;476;p70"/>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4"/>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matrix</a:t>
            </a:r>
            <a:endParaRPr b="1"/>
          </a:p>
        </p:txBody>
      </p:sp>
      <p:pic>
        <p:nvPicPr>
          <p:cNvPr id="482" name="Google Shape;482;p71"/>
          <p:cNvPicPr preferRelativeResize="0"/>
          <p:nvPr/>
        </p:nvPicPr>
        <p:blipFill>
          <a:blip r:embed="rId3">
            <a:alphaModFix/>
          </a:blip>
          <a:stretch>
            <a:fillRect/>
          </a:stretch>
        </p:blipFill>
        <p:spPr>
          <a:xfrm>
            <a:off x="3068600" y="626350"/>
            <a:ext cx="3317250" cy="4072675"/>
          </a:xfrm>
          <a:prstGeom prst="rect">
            <a:avLst/>
          </a:prstGeom>
          <a:noFill/>
          <a:ln>
            <a:noFill/>
          </a:ln>
        </p:spPr>
      </p:pic>
      <p:sp>
        <p:nvSpPr>
          <p:cNvPr id="483" name="Google Shape;483;p71"/>
          <p:cNvSpPr txBox="1"/>
          <p:nvPr/>
        </p:nvSpPr>
        <p:spPr>
          <a:xfrm>
            <a:off x="-7025" y="4775225"/>
            <a:ext cx="88632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u="sng">
                <a:solidFill>
                  <a:srgbClr val="222222"/>
                </a:solidFill>
                <a:highlight>
                  <a:srgbClr val="FFFFFF"/>
                </a:highlight>
                <a:latin typeface="Ubuntu"/>
                <a:ea typeface="Ubuntu"/>
                <a:cs typeface="Ubuntu"/>
                <a:sym typeface="Ubuntu"/>
              </a:rPr>
              <a:t>Figure</a:t>
            </a:r>
            <a:r>
              <a:rPr lang="ca" sz="1200">
                <a:solidFill>
                  <a:srgbClr val="222222"/>
                </a:solidFill>
                <a:highlight>
                  <a:srgbClr val="FFFFFF"/>
                </a:highlight>
                <a:latin typeface="Ubuntu"/>
                <a:ea typeface="Ubuntu"/>
                <a:cs typeface="Ubuntu"/>
                <a:sym typeface="Ubuntu"/>
              </a:rPr>
              <a:t>: Ilharco, Ilharco, Turc, Dettmers, Ferreira, Lee, </a:t>
            </a:r>
            <a:r>
              <a:rPr lang="ca" sz="1200" u="sng">
                <a:solidFill>
                  <a:srgbClr val="0097A7"/>
                </a:solidFill>
                <a:highlight>
                  <a:srgbClr val="FFFFFF"/>
                </a:highlight>
                <a:latin typeface="Ubuntu"/>
                <a:ea typeface="Ubuntu"/>
                <a:cs typeface="Ubuntu"/>
                <a:sym typeface="Ubuntu"/>
                <a:hlinkClick r:id="rId4">
                  <a:extLst>
                    <a:ext uri="{A12FA001-AC4F-418D-AE19-62706E023703}">
                      <ahyp:hlinkClr val="tx"/>
                    </a:ext>
                  </a:extLst>
                </a:hlinkClick>
              </a:rPr>
              <a:t>“High Performance Natural Language Processing”</a:t>
            </a:r>
            <a:r>
              <a:rPr lang="ca" sz="1200">
                <a:solidFill>
                  <a:srgbClr val="222222"/>
                </a:solidFill>
                <a:highlight>
                  <a:srgbClr val="FFFFFF"/>
                </a:highlight>
                <a:latin typeface="Ubuntu"/>
                <a:ea typeface="Ubuntu"/>
                <a:cs typeface="Ubuntu"/>
                <a:sym typeface="Ubuntu"/>
              </a:rPr>
              <a:t>. EMNLP 2020.</a:t>
            </a:r>
            <a:endParaRPr sz="1200">
              <a:solidFill>
                <a:srgbClr val="222222"/>
              </a:solidFill>
              <a:highlight>
                <a:srgbClr val="FFFFFF"/>
              </a:highlight>
              <a:latin typeface="Ubuntu"/>
              <a:ea typeface="Ubuntu"/>
              <a:cs typeface="Ubuntu"/>
              <a:sym typeface="Ubuntu"/>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7" name="Shape 487"/>
        <p:cNvGrpSpPr/>
        <p:nvPr/>
      </p:nvGrpSpPr>
      <p:grpSpPr>
        <a:xfrm>
          <a:off x="0" y="0"/>
          <a:ext cx="0" cy="0"/>
          <a:chOff x="0" y="0"/>
          <a:chExt cx="0" cy="0"/>
        </a:xfrm>
      </p:grpSpPr>
      <p:sp>
        <p:nvSpPr>
          <p:cNvPr id="488" name="Google Shape;488;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489" name="Google Shape;489;p72"/>
          <p:cNvSpPr txBox="1"/>
          <p:nvPr/>
        </p:nvSpPr>
        <p:spPr>
          <a:xfrm>
            <a:off x="-7025" y="4613800"/>
            <a:ext cx="82296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chemeClr val="lt1"/>
                </a:highlight>
                <a:latin typeface="Ubuntu"/>
                <a:ea typeface="Ubuntu"/>
                <a:cs typeface="Ubuntu"/>
                <a:sym typeface="Ubuntu"/>
              </a:rPr>
              <a:t>Bahdanau, Dzmitry, Kyunghyun Cho, and Yoshua Bengio. </a:t>
            </a:r>
            <a:r>
              <a:rPr lang="ca" sz="1200" u="sng">
                <a:solidFill>
                  <a:schemeClr val="accent5"/>
                </a:solidFill>
                <a:highlight>
                  <a:schemeClr val="lt1"/>
                </a:highlight>
                <a:latin typeface="Ubuntu"/>
                <a:ea typeface="Ubuntu"/>
                <a:cs typeface="Ubuntu"/>
                <a:sym typeface="Ubuntu"/>
                <a:hlinkClick r:id="rId3">
                  <a:extLst>
                    <a:ext uri="{A12FA001-AC4F-418D-AE19-62706E023703}">
                      <ahyp:hlinkClr val="tx"/>
                    </a:ext>
                  </a:extLst>
                </a:hlinkClick>
              </a:rPr>
              <a:t>"Neural machine translation by jointly learning to align and translate."</a:t>
            </a:r>
            <a:r>
              <a:rPr lang="ca" sz="1200">
                <a:solidFill>
                  <a:srgbClr val="222222"/>
                </a:solidFill>
                <a:highlight>
                  <a:schemeClr val="lt1"/>
                </a:highlight>
                <a:latin typeface="Ubuntu"/>
                <a:ea typeface="Ubuntu"/>
                <a:cs typeface="Ubuntu"/>
                <a:sym typeface="Ubuntu"/>
              </a:rPr>
              <a:t> ICLR 2015.</a:t>
            </a:r>
            <a:endParaRPr sz="1200">
              <a:solidFill>
                <a:srgbClr val="222222"/>
              </a:solidFill>
              <a:highlight>
                <a:srgbClr val="FFFFFF"/>
              </a:highlight>
              <a:latin typeface="Ubuntu"/>
              <a:ea typeface="Ubuntu"/>
              <a:cs typeface="Ubuntu"/>
              <a:sym typeface="Ubuntu"/>
            </a:endParaRPr>
          </a:p>
        </p:txBody>
      </p:sp>
      <p:pic>
        <p:nvPicPr>
          <p:cNvPr id="490" name="Google Shape;490;p72"/>
          <p:cNvPicPr preferRelativeResize="0"/>
          <p:nvPr/>
        </p:nvPicPr>
        <p:blipFill>
          <a:blip r:embed="rId4">
            <a:alphaModFix/>
          </a:blip>
          <a:stretch>
            <a:fillRect/>
          </a:stretch>
        </p:blipFill>
        <p:spPr>
          <a:xfrm>
            <a:off x="889375" y="768500"/>
            <a:ext cx="6431592" cy="3606500"/>
          </a:xfrm>
          <a:prstGeom prst="rect">
            <a:avLst/>
          </a:prstGeom>
          <a:noFill/>
          <a:ln>
            <a:noFill/>
          </a:ln>
        </p:spPr>
      </p:pic>
      <p:sp>
        <p:nvSpPr>
          <p:cNvPr id="491" name="Google Shape;491;p72"/>
          <p:cNvSpPr/>
          <p:nvPr/>
        </p:nvSpPr>
        <p:spPr>
          <a:xfrm>
            <a:off x="1589100" y="2705675"/>
            <a:ext cx="1719600" cy="519000"/>
          </a:xfrm>
          <a:prstGeom prst="roundRect">
            <a:avLst>
              <a:gd fmla="val 16667" name="adj"/>
            </a:avLst>
          </a:prstGeom>
          <a:noFill/>
          <a:ln cap="flat" cmpd="sng" w="1905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 NMT</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498" name="Google Shape;498;p73"/>
          <p:cNvSpPr txBox="1"/>
          <p:nvPr/>
        </p:nvSpPr>
        <p:spPr>
          <a:xfrm>
            <a:off x="24625" y="4764375"/>
            <a:ext cx="8641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latin typeface="Ubuntu"/>
                <a:ea typeface="Ubuntu"/>
                <a:cs typeface="Ubuntu"/>
                <a:sym typeface="Ubuntu"/>
              </a:rPr>
              <a:t>Chis Olah &amp; Shan Cate, </a:t>
            </a:r>
            <a:r>
              <a:rPr lang="ca" sz="1200" u="sng">
                <a:solidFill>
                  <a:schemeClr val="hlink"/>
                </a:solidFill>
                <a:latin typeface="Ubuntu"/>
                <a:ea typeface="Ubuntu"/>
                <a:cs typeface="Ubuntu"/>
                <a:sym typeface="Ubuntu"/>
                <a:hlinkClick r:id="rId3"/>
              </a:rPr>
              <a:t>“Attention and Augmented Recurrent Neural Networks”</a:t>
            </a:r>
            <a:r>
              <a:rPr lang="ca" sz="1200">
                <a:latin typeface="Ubuntu"/>
                <a:ea typeface="Ubuntu"/>
                <a:cs typeface="Ubuntu"/>
                <a:sym typeface="Ubuntu"/>
              </a:rPr>
              <a:t> distill.pub 2016.</a:t>
            </a:r>
            <a:endParaRPr sz="1200">
              <a:latin typeface="Ubuntu"/>
              <a:ea typeface="Ubuntu"/>
              <a:cs typeface="Ubuntu"/>
              <a:sym typeface="Ubuntu"/>
            </a:endParaRPr>
          </a:p>
        </p:txBody>
      </p:sp>
      <p:pic>
        <p:nvPicPr>
          <p:cNvPr id="499" name="Google Shape;499;p73"/>
          <p:cNvPicPr preferRelativeResize="0"/>
          <p:nvPr/>
        </p:nvPicPr>
        <p:blipFill>
          <a:blip r:embed="rId4">
            <a:alphaModFix/>
          </a:blip>
          <a:stretch>
            <a:fillRect/>
          </a:stretch>
        </p:blipFill>
        <p:spPr>
          <a:xfrm>
            <a:off x="1402033" y="628850"/>
            <a:ext cx="6074990" cy="4121000"/>
          </a:xfrm>
          <a:prstGeom prst="rect">
            <a:avLst/>
          </a:prstGeom>
          <a:noFill/>
          <a:ln>
            <a:noFill/>
          </a:ln>
        </p:spPr>
      </p:pic>
      <p:sp>
        <p:nvSpPr>
          <p:cNvPr id="500" name="Google Shape;500;p7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Seq2Seq + Attention</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506" name="Google Shape;506;p74"/>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Motivation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Key, Query and Value</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 + Attention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b="1" lang="ca" sz="2400">
                <a:latin typeface="Ubuntu"/>
                <a:ea typeface="Ubuntu"/>
                <a:cs typeface="Ubuntu"/>
                <a:sym typeface="Ubuntu"/>
              </a:rPr>
              <a:t>Attention mechanisms</a:t>
            </a:r>
            <a:endParaRPr b="1"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Study case: Image captioning</a:t>
            </a:r>
            <a:endParaRPr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507" name="Google Shape;507;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08" name="Google Shape;508;p74"/>
          <p:cNvPicPr preferRelativeResize="0"/>
          <p:nvPr/>
        </p:nvPicPr>
        <p:blipFill>
          <a:blip r:embed="rId3">
            <a:alphaModFix/>
          </a:blip>
          <a:stretch>
            <a:fillRect/>
          </a:stretch>
        </p:blipFill>
        <p:spPr>
          <a:xfrm>
            <a:off x="4909500" y="694150"/>
            <a:ext cx="3483300" cy="34879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181" name="Google Shape;181;p39"/>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Motivation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Key, Query and Value</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 + Attention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Attention mechanisms</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Study case: Image captioning</a:t>
            </a:r>
            <a:endParaRPr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182" name="Google Shape;18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183" name="Google Shape;183;p39"/>
          <p:cNvPicPr preferRelativeResize="0"/>
          <p:nvPr/>
        </p:nvPicPr>
        <p:blipFill>
          <a:blip r:embed="rId3">
            <a:alphaModFix/>
          </a:blip>
          <a:stretch>
            <a:fillRect/>
          </a:stretch>
        </p:blipFill>
        <p:spPr>
          <a:xfrm>
            <a:off x="4909500" y="694150"/>
            <a:ext cx="3483300" cy="348793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514" name="Google Shape;514;p7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Mechanisms</a:t>
            </a:r>
            <a:endParaRPr b="1"/>
          </a:p>
        </p:txBody>
      </p:sp>
      <p:sp>
        <p:nvSpPr>
          <p:cNvPr id="515" name="Google Shape;515;p75"/>
          <p:cNvSpPr txBox="1"/>
          <p:nvPr/>
        </p:nvSpPr>
        <p:spPr>
          <a:xfrm>
            <a:off x="34175" y="4804950"/>
            <a:ext cx="8733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a:latin typeface="Ubuntu"/>
                <a:ea typeface="Ubuntu"/>
                <a:cs typeface="Ubuntu"/>
                <a:sym typeface="Ubuntu"/>
              </a:rPr>
              <a:t>Nikhil Sha, </a:t>
            </a:r>
            <a:r>
              <a:rPr lang="ca" sz="1200" u="sng">
                <a:solidFill>
                  <a:srgbClr val="0097A7"/>
                </a:solidFill>
                <a:latin typeface="Ubuntu"/>
                <a:ea typeface="Ubuntu"/>
                <a:cs typeface="Ubuntu"/>
                <a:sym typeface="Ubuntu"/>
                <a:hlinkClick r:id="rId3">
                  <a:extLst>
                    <a:ext uri="{A12FA001-AC4F-418D-AE19-62706E023703}">
                      <ahyp:hlinkClr val="tx"/>
                    </a:ext>
                  </a:extLst>
                </a:hlinkClick>
              </a:rPr>
              <a:t>“Attention ? An other Perspective!”</a:t>
            </a:r>
            <a:r>
              <a:rPr lang="ca" sz="1200">
                <a:latin typeface="Ubuntu"/>
                <a:ea typeface="Ubuntu"/>
                <a:cs typeface="Ubuntu"/>
                <a:sym typeface="Ubuntu"/>
              </a:rPr>
              <a:t>. 2020.</a:t>
            </a:r>
            <a:endParaRPr sz="1200">
              <a:latin typeface="Ubuntu"/>
              <a:ea typeface="Ubuntu"/>
              <a:cs typeface="Ubuntu"/>
              <a:sym typeface="Ubuntu"/>
            </a:endParaRPr>
          </a:p>
        </p:txBody>
      </p:sp>
      <p:pic>
        <p:nvPicPr>
          <p:cNvPr id="516" name="Google Shape;516;p75"/>
          <p:cNvPicPr preferRelativeResize="0"/>
          <p:nvPr/>
        </p:nvPicPr>
        <p:blipFill>
          <a:blip r:embed="rId4">
            <a:alphaModFix/>
          </a:blip>
          <a:stretch>
            <a:fillRect/>
          </a:stretch>
        </p:blipFill>
        <p:spPr>
          <a:xfrm>
            <a:off x="660250" y="690100"/>
            <a:ext cx="7642866" cy="3681724"/>
          </a:xfrm>
          <a:prstGeom prst="rect">
            <a:avLst/>
          </a:prstGeom>
          <a:noFill/>
          <a:ln>
            <a:noFill/>
          </a:ln>
        </p:spPr>
      </p:pic>
      <p:sp>
        <p:nvSpPr>
          <p:cNvPr id="517" name="Google Shape;517;p75"/>
          <p:cNvSpPr/>
          <p:nvPr/>
        </p:nvSpPr>
        <p:spPr>
          <a:xfrm>
            <a:off x="919750" y="2434125"/>
            <a:ext cx="3091800" cy="2100900"/>
          </a:xfrm>
          <a:prstGeom prst="roundRect">
            <a:avLst>
              <a:gd fmla="val 16667" name="adj"/>
            </a:avLst>
          </a:prstGeom>
          <a:noFill/>
          <a:ln cap="flat" cmpd="sng" w="2857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23" name="Google Shape;523;p76"/>
          <p:cNvPicPr preferRelativeResize="0"/>
          <p:nvPr/>
        </p:nvPicPr>
        <p:blipFill rotWithShape="1">
          <a:blip r:embed="rId3">
            <a:alphaModFix/>
          </a:blip>
          <a:srcRect b="0" l="0" r="47854" t="26351"/>
          <a:stretch/>
        </p:blipFill>
        <p:spPr>
          <a:xfrm>
            <a:off x="152400" y="1750325"/>
            <a:ext cx="3701372" cy="2865751"/>
          </a:xfrm>
          <a:prstGeom prst="rect">
            <a:avLst/>
          </a:prstGeom>
          <a:noFill/>
          <a:ln>
            <a:noFill/>
          </a:ln>
        </p:spPr>
      </p:pic>
      <p:sp>
        <p:nvSpPr>
          <p:cNvPr id="524" name="Google Shape;524;p7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Mechanisms</a:t>
            </a:r>
            <a:endParaRPr b="1"/>
          </a:p>
        </p:txBody>
      </p:sp>
      <p:sp>
        <p:nvSpPr>
          <p:cNvPr id="525" name="Google Shape;525;p76"/>
          <p:cNvSpPr/>
          <p:nvPr/>
        </p:nvSpPr>
        <p:spPr>
          <a:xfrm>
            <a:off x="1566075" y="679025"/>
            <a:ext cx="1540500" cy="148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6"/>
          <p:cNvSpPr/>
          <p:nvPr/>
        </p:nvSpPr>
        <p:spPr>
          <a:xfrm>
            <a:off x="99800" y="1819425"/>
            <a:ext cx="3608100" cy="829200"/>
          </a:xfrm>
          <a:prstGeom prst="roundRect">
            <a:avLst>
              <a:gd fmla="val 16667" name="adj"/>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76"/>
          <p:cNvPicPr preferRelativeResize="0"/>
          <p:nvPr/>
        </p:nvPicPr>
        <p:blipFill rotWithShape="1">
          <a:blip r:embed="rId4">
            <a:alphaModFix/>
          </a:blip>
          <a:srcRect b="21297" l="0" r="0" t="0"/>
          <a:stretch/>
        </p:blipFill>
        <p:spPr>
          <a:xfrm>
            <a:off x="4003600" y="2648625"/>
            <a:ext cx="2172301" cy="1711925"/>
          </a:xfrm>
          <a:prstGeom prst="rect">
            <a:avLst/>
          </a:prstGeom>
          <a:noFill/>
          <a:ln>
            <a:noFill/>
          </a:ln>
        </p:spPr>
      </p:pic>
      <p:sp>
        <p:nvSpPr>
          <p:cNvPr id="528" name="Google Shape;528;p76"/>
          <p:cNvSpPr/>
          <p:nvPr/>
        </p:nvSpPr>
        <p:spPr>
          <a:xfrm>
            <a:off x="4452575" y="704000"/>
            <a:ext cx="2840400" cy="1564500"/>
          </a:xfrm>
          <a:prstGeom prst="cloudCallout">
            <a:avLst>
              <a:gd fmla="val -20833" name="adj1"/>
              <a:gd fmla="val 62500" name="adj2"/>
            </a:avLst>
          </a:prstGeom>
          <a:noFill/>
          <a:ln cap="flat" cmpd="sng" w="9525">
            <a:solidFill>
              <a:srgbClr val="3A81B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600">
                <a:solidFill>
                  <a:srgbClr val="3A81BA"/>
                </a:solidFill>
                <a:latin typeface="Ubuntu"/>
                <a:ea typeface="Ubuntu"/>
                <a:cs typeface="Ubuntu"/>
                <a:sym typeface="Ubuntu"/>
              </a:rPr>
              <a:t>How to compute these attention scores ?</a:t>
            </a:r>
            <a:endParaRPr sz="1600">
              <a:solidFill>
                <a:srgbClr val="3A81BA"/>
              </a:solidFill>
              <a:latin typeface="Ubuntu"/>
              <a:ea typeface="Ubuntu"/>
              <a:cs typeface="Ubuntu"/>
              <a:sym typeface="Ubuntu"/>
            </a:endParaRPr>
          </a:p>
        </p:txBody>
      </p:sp>
      <p:sp>
        <p:nvSpPr>
          <p:cNvPr id="529" name="Google Shape;529;p76"/>
          <p:cNvSpPr txBox="1"/>
          <p:nvPr/>
        </p:nvSpPr>
        <p:spPr>
          <a:xfrm>
            <a:off x="6310950" y="2854650"/>
            <a:ext cx="2686800" cy="1773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Ubuntu"/>
              <a:buChar char="●"/>
            </a:pPr>
            <a:r>
              <a:rPr lang="ca" sz="1800">
                <a:latin typeface="Ubuntu"/>
                <a:ea typeface="Ubuntu"/>
                <a:cs typeface="Ubuntu"/>
                <a:sym typeface="Ubuntu"/>
              </a:rPr>
              <a:t>Additive attention</a:t>
            </a:r>
            <a:endParaRPr sz="1800">
              <a:latin typeface="Ubuntu"/>
              <a:ea typeface="Ubuntu"/>
              <a:cs typeface="Ubuntu"/>
              <a:sym typeface="Ubuntu"/>
            </a:endParaRPr>
          </a:p>
          <a:p>
            <a:pPr indent="-342900" lvl="0" marL="457200" rtl="0" algn="l">
              <a:lnSpc>
                <a:spcPct val="150000"/>
              </a:lnSpc>
              <a:spcBef>
                <a:spcPts val="0"/>
              </a:spcBef>
              <a:spcAft>
                <a:spcPts val="0"/>
              </a:spcAft>
              <a:buSzPts val="1800"/>
              <a:buFont typeface="Ubuntu"/>
              <a:buChar char="●"/>
            </a:pPr>
            <a:r>
              <a:rPr lang="ca" sz="1800">
                <a:latin typeface="Ubuntu"/>
                <a:ea typeface="Ubuntu"/>
                <a:cs typeface="Ubuntu"/>
                <a:sym typeface="Ubuntu"/>
              </a:rPr>
              <a:t>Multiplicative</a:t>
            </a:r>
            <a:endParaRPr sz="1800">
              <a:latin typeface="Ubuntu"/>
              <a:ea typeface="Ubuntu"/>
              <a:cs typeface="Ubuntu"/>
              <a:sym typeface="Ubuntu"/>
            </a:endParaRPr>
          </a:p>
          <a:p>
            <a:pPr indent="-342900" lvl="0" marL="457200" rtl="0" algn="l">
              <a:lnSpc>
                <a:spcPct val="150000"/>
              </a:lnSpc>
              <a:spcBef>
                <a:spcPts val="0"/>
              </a:spcBef>
              <a:spcAft>
                <a:spcPts val="0"/>
              </a:spcAft>
              <a:buSzPts val="1800"/>
              <a:buFont typeface="Ubuntu"/>
              <a:buChar char="●"/>
            </a:pPr>
            <a:r>
              <a:rPr lang="ca" sz="1800">
                <a:latin typeface="Ubuntu"/>
                <a:ea typeface="Ubuntu"/>
                <a:cs typeface="Ubuntu"/>
                <a:sym typeface="Ubuntu"/>
              </a:rPr>
              <a:t>Scaled dot product</a:t>
            </a:r>
            <a:endParaRPr sz="1800">
              <a:latin typeface="Ubuntu"/>
              <a:ea typeface="Ubuntu"/>
              <a:cs typeface="Ubuntu"/>
              <a:sym typeface="Ubuntu"/>
            </a:endParaRPr>
          </a:p>
          <a:p>
            <a:pPr indent="0" lvl="0" marL="457200" rtl="0" algn="l">
              <a:lnSpc>
                <a:spcPct val="150000"/>
              </a:lnSpc>
              <a:spcBef>
                <a:spcPts val="0"/>
              </a:spcBef>
              <a:spcAft>
                <a:spcPts val="0"/>
              </a:spcAft>
              <a:buNone/>
            </a:pPr>
            <a:r>
              <a:t/>
            </a:r>
            <a:endParaRPr sz="1800">
              <a:latin typeface="Ubuntu"/>
              <a:ea typeface="Ubuntu"/>
              <a:cs typeface="Ubuntu"/>
              <a:sym typeface="Ubuntu"/>
            </a:endParaRPr>
          </a:p>
        </p:txBody>
      </p:sp>
      <p:sp>
        <p:nvSpPr>
          <p:cNvPr id="530" name="Google Shape;530;p76"/>
          <p:cNvSpPr txBox="1"/>
          <p:nvPr/>
        </p:nvSpPr>
        <p:spPr>
          <a:xfrm>
            <a:off x="-42025" y="4806775"/>
            <a:ext cx="87336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ca" sz="1200" u="sng">
                <a:latin typeface="Ubuntu"/>
                <a:ea typeface="Ubuntu"/>
                <a:cs typeface="Ubuntu"/>
                <a:sym typeface="Ubuntu"/>
              </a:rPr>
              <a:t>Slide concept</a:t>
            </a:r>
            <a:r>
              <a:rPr lang="ca" sz="1200">
                <a:latin typeface="Ubuntu"/>
                <a:ea typeface="Ubuntu"/>
                <a:cs typeface="Ubuntu"/>
                <a:sym typeface="Ubuntu"/>
              </a:rPr>
              <a:t>: Abigail See, Matthew Lamm (</a:t>
            </a:r>
            <a:r>
              <a:rPr lang="ca" sz="1200" u="sng">
                <a:solidFill>
                  <a:schemeClr val="hlink"/>
                </a:solidFill>
                <a:latin typeface="Ubuntu"/>
                <a:ea typeface="Ubuntu"/>
                <a:cs typeface="Ubuntu"/>
                <a:sym typeface="Ubuntu"/>
                <a:hlinkClick r:id="rId5"/>
              </a:rPr>
              <a:t>Stanford CS224N</a:t>
            </a:r>
            <a:r>
              <a:rPr lang="ca" sz="1200">
                <a:latin typeface="Ubuntu"/>
                <a:ea typeface="Ubuntu"/>
                <a:cs typeface="Ubuntu"/>
                <a:sym typeface="Ubuntu"/>
              </a:rPr>
              <a:t>), 2020</a:t>
            </a:r>
            <a:endParaRPr sz="1200">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536" name="Google Shape;536;p77"/>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Motivation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Key, Query and Value</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 + Attention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b="1" lang="ca" sz="2400">
                <a:latin typeface="Ubuntu"/>
                <a:ea typeface="Ubuntu"/>
                <a:cs typeface="Ubuntu"/>
                <a:sym typeface="Ubuntu"/>
              </a:rPr>
              <a:t>Attention mechanisms</a:t>
            </a:r>
            <a:endParaRPr b="1" sz="2400">
              <a:latin typeface="Ubuntu"/>
              <a:ea typeface="Ubuntu"/>
              <a:cs typeface="Ubuntu"/>
              <a:sym typeface="Ubuntu"/>
            </a:endParaRPr>
          </a:p>
          <a:p>
            <a:pPr indent="-381000" lvl="1" marL="914400" rtl="0" algn="l">
              <a:lnSpc>
                <a:spcPct val="150000"/>
              </a:lnSpc>
              <a:spcBef>
                <a:spcPts val="0"/>
              </a:spcBef>
              <a:spcAft>
                <a:spcPts val="0"/>
              </a:spcAft>
              <a:buSzPts val="2400"/>
              <a:buFont typeface="Ubuntu"/>
              <a:buChar char="○"/>
            </a:pPr>
            <a:r>
              <a:rPr b="1" lang="ca" sz="2400">
                <a:latin typeface="Ubuntu"/>
                <a:ea typeface="Ubuntu"/>
                <a:cs typeface="Ubuntu"/>
                <a:sym typeface="Ubuntu"/>
              </a:rPr>
              <a:t>Additive</a:t>
            </a:r>
            <a:endParaRPr b="1"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537" name="Google Shape;537;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538" name="Google Shape;538;p77"/>
          <p:cNvPicPr preferRelativeResize="0"/>
          <p:nvPr/>
        </p:nvPicPr>
        <p:blipFill>
          <a:blip r:embed="rId3">
            <a:alphaModFix/>
          </a:blip>
          <a:stretch>
            <a:fillRect/>
          </a:stretch>
        </p:blipFill>
        <p:spPr>
          <a:xfrm>
            <a:off x="4909500" y="694150"/>
            <a:ext cx="3483300" cy="348793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544" name="Google Shape;544;p7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Mechanisms: Additive Attention</a:t>
            </a:r>
            <a:endParaRPr b="1"/>
          </a:p>
        </p:txBody>
      </p:sp>
      <p:sp>
        <p:nvSpPr>
          <p:cNvPr id="545" name="Google Shape;545;p78"/>
          <p:cNvSpPr txBox="1"/>
          <p:nvPr/>
        </p:nvSpPr>
        <p:spPr>
          <a:xfrm>
            <a:off x="-7025" y="46364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chemeClr val="lt1"/>
                </a:highlight>
                <a:latin typeface="Ubuntu"/>
                <a:ea typeface="Ubuntu"/>
                <a:cs typeface="Ubuntu"/>
                <a:sym typeface="Ubuntu"/>
              </a:rPr>
              <a:t>Bahdanau, Dzmitry, Kyunghyun Cho, and Yoshua Bengio. </a:t>
            </a:r>
            <a:r>
              <a:rPr lang="ca" sz="1200" u="sng">
                <a:solidFill>
                  <a:schemeClr val="accent5"/>
                </a:solidFill>
                <a:highlight>
                  <a:schemeClr val="lt1"/>
                </a:highlight>
                <a:latin typeface="Ubuntu"/>
                <a:ea typeface="Ubuntu"/>
                <a:cs typeface="Ubuntu"/>
                <a:sym typeface="Ubuntu"/>
                <a:hlinkClick r:id="rId3">
                  <a:extLst>
                    <a:ext uri="{A12FA001-AC4F-418D-AE19-62706E023703}">
                      <ahyp:hlinkClr val="tx"/>
                    </a:ext>
                  </a:extLst>
                </a:hlinkClick>
              </a:rPr>
              <a:t>"Neural machine translation by jointly learning to align and translate."</a:t>
            </a:r>
            <a:r>
              <a:rPr lang="ca" sz="1200">
                <a:solidFill>
                  <a:srgbClr val="222222"/>
                </a:solidFill>
                <a:highlight>
                  <a:schemeClr val="lt1"/>
                </a:highlight>
                <a:latin typeface="Ubuntu"/>
                <a:ea typeface="Ubuntu"/>
                <a:cs typeface="Ubuntu"/>
                <a:sym typeface="Ubuntu"/>
              </a:rPr>
              <a:t> ICLR 2015.</a:t>
            </a:r>
            <a:endParaRPr sz="1200">
              <a:solidFill>
                <a:srgbClr val="222222"/>
              </a:solidFill>
              <a:highlight>
                <a:srgbClr val="FFFFFF"/>
              </a:highlight>
              <a:latin typeface="Ubuntu"/>
              <a:ea typeface="Ubuntu"/>
              <a:cs typeface="Ubuntu"/>
              <a:sym typeface="Ubuntu"/>
            </a:endParaRPr>
          </a:p>
        </p:txBody>
      </p:sp>
      <p:sp>
        <p:nvSpPr>
          <p:cNvPr id="546" name="Google Shape;546;p78"/>
          <p:cNvSpPr txBox="1"/>
          <p:nvPr/>
        </p:nvSpPr>
        <p:spPr>
          <a:xfrm>
            <a:off x="207275" y="561550"/>
            <a:ext cx="8598000" cy="7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The first attention mechanism used a one-hidden layer feed-forward network to calculate the attention alignment:</a:t>
            </a:r>
            <a:endParaRPr sz="1800">
              <a:latin typeface="Ubuntu"/>
              <a:ea typeface="Ubuntu"/>
              <a:cs typeface="Ubuntu"/>
              <a:sym typeface="Ubuntu"/>
            </a:endParaRPr>
          </a:p>
        </p:txBody>
      </p:sp>
      <p:grpSp>
        <p:nvGrpSpPr>
          <p:cNvPr id="547" name="Google Shape;547;p78"/>
          <p:cNvGrpSpPr/>
          <p:nvPr/>
        </p:nvGrpSpPr>
        <p:grpSpPr>
          <a:xfrm rot="5400000">
            <a:off x="6454575" y="3712650"/>
            <a:ext cx="358500" cy="1027500"/>
            <a:chOff x="593900" y="3096325"/>
            <a:chExt cx="358500" cy="1027500"/>
          </a:xfrm>
        </p:grpSpPr>
        <p:sp>
          <p:nvSpPr>
            <p:cNvPr id="548" name="Google Shape;548;p78"/>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8"/>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8"/>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8"/>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8"/>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78"/>
          <p:cNvGrpSpPr/>
          <p:nvPr/>
        </p:nvGrpSpPr>
        <p:grpSpPr>
          <a:xfrm rot="5400000">
            <a:off x="7483275" y="3712650"/>
            <a:ext cx="358500" cy="1027500"/>
            <a:chOff x="1485900" y="3096325"/>
            <a:chExt cx="358500" cy="1027500"/>
          </a:xfrm>
        </p:grpSpPr>
        <p:sp>
          <p:nvSpPr>
            <p:cNvPr id="554" name="Google Shape;554;p78"/>
            <p:cNvSpPr/>
            <p:nvPr/>
          </p:nvSpPr>
          <p:spPr>
            <a:xfrm>
              <a:off x="1592600" y="31876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78"/>
            <p:cNvGrpSpPr/>
            <p:nvPr/>
          </p:nvGrpSpPr>
          <p:grpSpPr>
            <a:xfrm>
              <a:off x="1485900" y="3096325"/>
              <a:ext cx="358500" cy="1027500"/>
              <a:chOff x="1485900" y="3096325"/>
              <a:chExt cx="358500" cy="1027500"/>
            </a:xfrm>
          </p:grpSpPr>
          <p:sp>
            <p:nvSpPr>
              <p:cNvPr id="556" name="Google Shape;556;p78"/>
              <p:cNvSpPr/>
              <p:nvPr/>
            </p:nvSpPr>
            <p:spPr>
              <a:xfrm>
                <a:off x="1485900" y="3096325"/>
                <a:ext cx="358500" cy="1027500"/>
              </a:xfrm>
              <a:prstGeom prst="roundRect">
                <a:avLst>
                  <a:gd fmla="val 16667" name="adj"/>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8"/>
              <p:cNvSpPr/>
              <p:nvPr/>
            </p:nvSpPr>
            <p:spPr>
              <a:xfrm>
                <a:off x="1592600" y="34162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8"/>
              <p:cNvSpPr/>
              <p:nvPr/>
            </p:nvSpPr>
            <p:spPr>
              <a:xfrm>
                <a:off x="1592600" y="36448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8"/>
              <p:cNvSpPr/>
              <p:nvPr/>
            </p:nvSpPr>
            <p:spPr>
              <a:xfrm>
                <a:off x="1592600" y="38734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60" name="Google Shape;560;p78"/>
          <p:cNvPicPr preferRelativeResize="0"/>
          <p:nvPr/>
        </p:nvPicPr>
        <p:blipFill rotWithShape="1">
          <a:blip r:embed="rId4">
            <a:alphaModFix/>
          </a:blip>
          <a:srcRect b="19561" l="0" r="47854" t="26354"/>
          <a:stretch/>
        </p:blipFill>
        <p:spPr>
          <a:xfrm>
            <a:off x="152400" y="1750325"/>
            <a:ext cx="3701372" cy="2104500"/>
          </a:xfrm>
          <a:prstGeom prst="rect">
            <a:avLst/>
          </a:prstGeom>
          <a:noFill/>
          <a:ln>
            <a:noFill/>
          </a:ln>
        </p:spPr>
      </p:pic>
      <p:sp>
        <p:nvSpPr>
          <p:cNvPr id="561" name="Google Shape;561;p78"/>
          <p:cNvSpPr/>
          <p:nvPr/>
        </p:nvSpPr>
        <p:spPr>
          <a:xfrm>
            <a:off x="1566075" y="1592225"/>
            <a:ext cx="1540500" cy="57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8"/>
          <p:cNvSpPr/>
          <p:nvPr/>
        </p:nvSpPr>
        <p:spPr>
          <a:xfrm>
            <a:off x="99800" y="1819425"/>
            <a:ext cx="3608100" cy="829200"/>
          </a:xfrm>
          <a:prstGeom prst="roundRect">
            <a:avLst>
              <a:gd fmla="val 16667" name="adj"/>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8"/>
          <p:cNvSpPr/>
          <p:nvPr/>
        </p:nvSpPr>
        <p:spPr>
          <a:xfrm flipH="1" rot="-5400000">
            <a:off x="1643800" y="3133350"/>
            <a:ext cx="237900" cy="1715700"/>
          </a:xfrm>
          <a:prstGeom prst="rightBrace">
            <a:avLst>
              <a:gd fmla="val 50000" name="adj1"/>
              <a:gd fmla="val 50000" name="adj2"/>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8"/>
          <p:cNvSpPr txBox="1"/>
          <p:nvPr/>
        </p:nvSpPr>
        <p:spPr>
          <a:xfrm>
            <a:off x="680650" y="4090650"/>
            <a:ext cx="22494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solidFill>
                  <a:srgbClr val="CC0000"/>
                </a:solidFill>
                <a:latin typeface="Ubuntu"/>
                <a:ea typeface="Ubuntu"/>
                <a:cs typeface="Ubuntu"/>
                <a:sym typeface="Ubuntu"/>
              </a:rPr>
              <a:t>Key (K) / Values (V)</a:t>
            </a:r>
            <a:endParaRPr sz="1800">
              <a:solidFill>
                <a:srgbClr val="CC0000"/>
              </a:solidFill>
              <a:latin typeface="Ubuntu"/>
              <a:ea typeface="Ubuntu"/>
              <a:cs typeface="Ubuntu"/>
              <a:sym typeface="Ubuntu"/>
            </a:endParaRPr>
          </a:p>
        </p:txBody>
      </p:sp>
      <p:sp>
        <p:nvSpPr>
          <p:cNvPr id="565" name="Google Shape;565;p78"/>
          <p:cNvSpPr/>
          <p:nvPr/>
        </p:nvSpPr>
        <p:spPr>
          <a:xfrm flipH="1" rot="-5400000">
            <a:off x="3342975" y="3545025"/>
            <a:ext cx="237900" cy="710700"/>
          </a:xfrm>
          <a:prstGeom prst="rightBrace">
            <a:avLst>
              <a:gd fmla="val 50000" name="adj1"/>
              <a:gd fmla="val 50000" name="adj2"/>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566" name="Google Shape;566;p78"/>
          <p:cNvSpPr txBox="1"/>
          <p:nvPr/>
        </p:nvSpPr>
        <p:spPr>
          <a:xfrm>
            <a:off x="2797825" y="4087963"/>
            <a:ext cx="14202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solidFill>
                  <a:srgbClr val="6AA84F"/>
                </a:solidFill>
                <a:latin typeface="Ubuntu"/>
                <a:ea typeface="Ubuntu"/>
                <a:cs typeface="Ubuntu"/>
                <a:sym typeface="Ubuntu"/>
              </a:rPr>
              <a:t>Query (Q)</a:t>
            </a:r>
            <a:endParaRPr sz="1800">
              <a:solidFill>
                <a:srgbClr val="6AA84F"/>
              </a:solidFill>
              <a:latin typeface="Ubuntu"/>
              <a:ea typeface="Ubuntu"/>
              <a:cs typeface="Ubuntu"/>
              <a:sym typeface="Ubuntu"/>
            </a:endParaRPr>
          </a:p>
        </p:txBody>
      </p:sp>
      <p:sp>
        <p:nvSpPr>
          <p:cNvPr id="567" name="Google Shape;567;p78"/>
          <p:cNvSpPr/>
          <p:nvPr/>
        </p:nvSpPr>
        <p:spPr>
          <a:xfrm rot="5400000">
            <a:off x="7071375" y="2399538"/>
            <a:ext cx="144000" cy="144000"/>
          </a:xfrm>
          <a:prstGeom prst="ellipse">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8"/>
          <p:cNvSpPr/>
          <p:nvPr/>
        </p:nvSpPr>
        <p:spPr>
          <a:xfrm rot="5400000">
            <a:off x="6964125" y="2922750"/>
            <a:ext cx="358500" cy="745200"/>
          </a:xfrm>
          <a:prstGeom prst="roundRect">
            <a:avLst>
              <a:gd fmla="val 16667" name="adj"/>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8"/>
          <p:cNvSpPr/>
          <p:nvPr/>
        </p:nvSpPr>
        <p:spPr>
          <a:xfrm rot="5400000">
            <a:off x="7302075" y="3223350"/>
            <a:ext cx="144000" cy="144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8"/>
          <p:cNvSpPr/>
          <p:nvPr/>
        </p:nvSpPr>
        <p:spPr>
          <a:xfrm rot="5400000">
            <a:off x="7073475" y="3223350"/>
            <a:ext cx="144000" cy="144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8"/>
          <p:cNvSpPr/>
          <p:nvPr/>
        </p:nvSpPr>
        <p:spPr>
          <a:xfrm rot="5400000">
            <a:off x="6844875" y="3223350"/>
            <a:ext cx="144000" cy="144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p78"/>
          <p:cNvCxnSpPr>
            <a:stCxn id="556" idx="2"/>
            <a:endCxn id="568" idx="3"/>
          </p:cNvCxnSpPr>
          <p:nvPr/>
        </p:nvCxnSpPr>
        <p:spPr>
          <a:xfrm rot="10800000">
            <a:off x="7143375" y="3474600"/>
            <a:ext cx="5400" cy="7518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78"/>
          <p:cNvCxnSpPr>
            <a:stCxn id="568" idx="1"/>
          </p:cNvCxnSpPr>
          <p:nvPr/>
        </p:nvCxnSpPr>
        <p:spPr>
          <a:xfrm rot="10800000">
            <a:off x="7142775" y="2525700"/>
            <a:ext cx="600" cy="590400"/>
          </a:xfrm>
          <a:prstGeom prst="straightConnector1">
            <a:avLst/>
          </a:prstGeom>
          <a:noFill/>
          <a:ln cap="flat" cmpd="sng" w="9525">
            <a:solidFill>
              <a:schemeClr val="dk2"/>
            </a:solidFill>
            <a:prstDash val="solid"/>
            <a:round/>
            <a:headEnd len="med" w="med" type="none"/>
            <a:tailEnd len="med" w="med" type="triangle"/>
          </a:ln>
        </p:spPr>
      </p:cxnSp>
      <p:sp>
        <p:nvSpPr>
          <p:cNvPr id="574" name="Google Shape;574;p78"/>
          <p:cNvSpPr txBox="1"/>
          <p:nvPr/>
        </p:nvSpPr>
        <p:spPr>
          <a:xfrm>
            <a:off x="5250725" y="1691525"/>
            <a:ext cx="3391200" cy="5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latin typeface="Ubuntu"/>
                <a:ea typeface="Ubuntu"/>
                <a:cs typeface="Ubuntu"/>
                <a:sym typeface="Ubuntu"/>
              </a:rPr>
              <a:t> </a:t>
            </a:r>
            <a:r>
              <a:rPr lang="ca" sz="1800">
                <a:solidFill>
                  <a:srgbClr val="0B5394"/>
                </a:solidFill>
                <a:latin typeface="Ubuntu"/>
                <a:ea typeface="Ubuntu"/>
                <a:cs typeface="Ubuntu"/>
                <a:sym typeface="Ubuntu"/>
              </a:rPr>
              <a:t>a</a:t>
            </a:r>
            <a:r>
              <a:rPr lang="ca" sz="1800">
                <a:latin typeface="Ubuntu"/>
                <a:ea typeface="Ubuntu"/>
                <a:cs typeface="Ubuntu"/>
                <a:sym typeface="Ubuntu"/>
              </a:rPr>
              <a:t>(</a:t>
            </a:r>
            <a:r>
              <a:rPr b="1" lang="ca" sz="1800">
                <a:solidFill>
                  <a:srgbClr val="CC0000"/>
                </a:solidFill>
                <a:latin typeface="Ubuntu"/>
                <a:ea typeface="Ubuntu"/>
                <a:cs typeface="Ubuntu"/>
                <a:sym typeface="Ubuntu"/>
              </a:rPr>
              <a:t>k,</a:t>
            </a:r>
            <a:r>
              <a:rPr b="1" lang="ca" sz="1800">
                <a:solidFill>
                  <a:srgbClr val="38761D"/>
                </a:solidFill>
                <a:latin typeface="Ubuntu"/>
                <a:ea typeface="Ubuntu"/>
                <a:cs typeface="Ubuntu"/>
                <a:sym typeface="Ubuntu"/>
              </a:rPr>
              <a:t>q</a:t>
            </a:r>
            <a:r>
              <a:rPr lang="ca" sz="1800">
                <a:latin typeface="Ubuntu"/>
                <a:ea typeface="Ubuntu"/>
                <a:cs typeface="Ubuntu"/>
                <a:sym typeface="Ubuntu"/>
              </a:rPr>
              <a:t>) = </a:t>
            </a:r>
            <a:r>
              <a:rPr b="1" lang="ca" sz="1800">
                <a:latin typeface="Ubuntu"/>
                <a:ea typeface="Ubuntu"/>
                <a:cs typeface="Ubuntu"/>
                <a:sym typeface="Ubuntu"/>
              </a:rPr>
              <a:t>w</a:t>
            </a:r>
            <a:r>
              <a:rPr baseline="-25000" lang="ca" sz="1800">
                <a:latin typeface="Ubuntu"/>
                <a:ea typeface="Ubuntu"/>
                <a:cs typeface="Ubuntu"/>
                <a:sym typeface="Ubuntu"/>
              </a:rPr>
              <a:t>2</a:t>
            </a:r>
            <a:r>
              <a:rPr baseline="30000" lang="ca" sz="1800">
                <a:latin typeface="Ubuntu"/>
                <a:ea typeface="Ubuntu"/>
                <a:cs typeface="Ubuntu"/>
                <a:sym typeface="Ubuntu"/>
              </a:rPr>
              <a:t>T</a:t>
            </a:r>
            <a:r>
              <a:rPr lang="ca" sz="1800">
                <a:latin typeface="Ubuntu"/>
                <a:ea typeface="Ubuntu"/>
                <a:cs typeface="Ubuntu"/>
                <a:sym typeface="Ubuntu"/>
              </a:rPr>
              <a:t> tanh(</a:t>
            </a:r>
            <a:r>
              <a:rPr b="1" lang="ca" sz="1800">
                <a:latin typeface="Ubuntu"/>
                <a:ea typeface="Ubuntu"/>
                <a:cs typeface="Ubuntu"/>
                <a:sym typeface="Ubuntu"/>
              </a:rPr>
              <a:t>W</a:t>
            </a:r>
            <a:r>
              <a:rPr b="1" baseline="-25000" lang="ca" sz="1800">
                <a:latin typeface="Ubuntu"/>
                <a:ea typeface="Ubuntu"/>
                <a:cs typeface="Ubuntu"/>
                <a:sym typeface="Ubuntu"/>
              </a:rPr>
              <a:t>1</a:t>
            </a:r>
            <a:r>
              <a:rPr lang="ca" sz="1800">
                <a:latin typeface="Ubuntu"/>
                <a:ea typeface="Ubuntu"/>
                <a:cs typeface="Ubuntu"/>
                <a:sym typeface="Ubuntu"/>
              </a:rPr>
              <a:t> [</a:t>
            </a:r>
            <a:r>
              <a:rPr b="1" lang="ca" sz="1800">
                <a:solidFill>
                  <a:srgbClr val="CC0000"/>
                </a:solidFill>
                <a:latin typeface="Ubuntu"/>
                <a:ea typeface="Ubuntu"/>
                <a:cs typeface="Ubuntu"/>
                <a:sym typeface="Ubuntu"/>
              </a:rPr>
              <a:t>k</a:t>
            </a:r>
            <a:r>
              <a:rPr lang="ca" sz="1800">
                <a:solidFill>
                  <a:schemeClr val="dk1"/>
                </a:solidFill>
                <a:latin typeface="Ubuntu"/>
                <a:ea typeface="Ubuntu"/>
                <a:cs typeface="Ubuntu"/>
                <a:sym typeface="Ubuntu"/>
              </a:rPr>
              <a:t>;</a:t>
            </a:r>
            <a:r>
              <a:rPr b="1" lang="ca" sz="1800">
                <a:solidFill>
                  <a:srgbClr val="38761D"/>
                </a:solidFill>
                <a:latin typeface="Ubuntu"/>
                <a:ea typeface="Ubuntu"/>
                <a:cs typeface="Ubuntu"/>
                <a:sym typeface="Ubuntu"/>
              </a:rPr>
              <a:t>q</a:t>
            </a:r>
            <a:r>
              <a:rPr lang="ca" sz="1800">
                <a:latin typeface="Ubuntu"/>
                <a:ea typeface="Ubuntu"/>
                <a:cs typeface="Ubuntu"/>
                <a:sym typeface="Ubuntu"/>
              </a:rPr>
              <a:t>])</a:t>
            </a:r>
            <a:endParaRPr sz="1800">
              <a:latin typeface="Ubuntu"/>
              <a:ea typeface="Ubuntu"/>
              <a:cs typeface="Ubuntu"/>
              <a:sym typeface="Ubuntu"/>
            </a:endParaRPr>
          </a:p>
        </p:txBody>
      </p:sp>
      <p:sp>
        <p:nvSpPr>
          <p:cNvPr id="575" name="Google Shape;575;p78"/>
          <p:cNvSpPr txBox="1"/>
          <p:nvPr/>
        </p:nvSpPr>
        <p:spPr>
          <a:xfrm>
            <a:off x="7132650" y="1141400"/>
            <a:ext cx="13434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3A81BA"/>
                </a:solidFill>
                <a:latin typeface="Ubuntu"/>
                <a:ea typeface="Ubuntu"/>
                <a:cs typeface="Ubuntu"/>
                <a:sym typeface="Ubuntu"/>
              </a:rPr>
              <a:t>concatenation</a:t>
            </a:r>
            <a:endParaRPr>
              <a:solidFill>
                <a:srgbClr val="3A81BA"/>
              </a:solidFill>
              <a:latin typeface="Ubuntu"/>
              <a:ea typeface="Ubuntu"/>
              <a:cs typeface="Ubuntu"/>
              <a:sym typeface="Ubuntu"/>
            </a:endParaRPr>
          </a:p>
        </p:txBody>
      </p:sp>
      <p:cxnSp>
        <p:nvCxnSpPr>
          <p:cNvPr id="576" name="Google Shape;576;p78"/>
          <p:cNvCxnSpPr>
            <a:stCxn id="575" idx="2"/>
          </p:cNvCxnSpPr>
          <p:nvPr/>
        </p:nvCxnSpPr>
        <p:spPr>
          <a:xfrm>
            <a:off x="7804350" y="1414400"/>
            <a:ext cx="162900" cy="432300"/>
          </a:xfrm>
          <a:prstGeom prst="straightConnector1">
            <a:avLst/>
          </a:prstGeom>
          <a:noFill/>
          <a:ln cap="flat" cmpd="sng" w="9525">
            <a:solidFill>
              <a:srgbClr val="3A81BA"/>
            </a:solidFill>
            <a:prstDash val="solid"/>
            <a:round/>
            <a:headEnd len="med" w="med" type="none"/>
            <a:tailEnd len="med" w="med" type="triangle"/>
          </a:ln>
        </p:spPr>
      </p:cxnSp>
      <p:sp>
        <p:nvSpPr>
          <p:cNvPr id="577" name="Google Shape;577;p78"/>
          <p:cNvSpPr/>
          <p:nvPr/>
        </p:nvSpPr>
        <p:spPr>
          <a:xfrm>
            <a:off x="4000525" y="2452125"/>
            <a:ext cx="1540500" cy="10308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583" name="Google Shape;583;p7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Mechanisms: Additive Attention</a:t>
            </a:r>
            <a:endParaRPr b="1"/>
          </a:p>
        </p:txBody>
      </p:sp>
      <p:sp>
        <p:nvSpPr>
          <p:cNvPr id="584" name="Google Shape;584;p79"/>
          <p:cNvSpPr txBox="1"/>
          <p:nvPr/>
        </p:nvSpPr>
        <p:spPr>
          <a:xfrm>
            <a:off x="-7025" y="46364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chemeClr val="lt1"/>
                </a:highlight>
                <a:latin typeface="Ubuntu"/>
                <a:ea typeface="Ubuntu"/>
                <a:cs typeface="Ubuntu"/>
                <a:sym typeface="Ubuntu"/>
              </a:rPr>
              <a:t>Bahdanau, Dzmitry, Kyunghyun Cho, and Yoshua Bengio. </a:t>
            </a:r>
            <a:r>
              <a:rPr lang="ca" sz="1200" u="sng">
                <a:solidFill>
                  <a:schemeClr val="accent5"/>
                </a:solidFill>
                <a:highlight>
                  <a:schemeClr val="lt1"/>
                </a:highlight>
                <a:latin typeface="Ubuntu"/>
                <a:ea typeface="Ubuntu"/>
                <a:cs typeface="Ubuntu"/>
                <a:sym typeface="Ubuntu"/>
                <a:hlinkClick r:id="rId3">
                  <a:extLst>
                    <a:ext uri="{A12FA001-AC4F-418D-AE19-62706E023703}">
                      <ahyp:hlinkClr val="tx"/>
                    </a:ext>
                  </a:extLst>
                </a:hlinkClick>
              </a:rPr>
              <a:t>"Neural machine translation by jointly learning to align and translate."</a:t>
            </a:r>
            <a:r>
              <a:rPr lang="ca" sz="1200">
                <a:solidFill>
                  <a:srgbClr val="222222"/>
                </a:solidFill>
                <a:highlight>
                  <a:schemeClr val="lt1"/>
                </a:highlight>
                <a:latin typeface="Ubuntu"/>
                <a:ea typeface="Ubuntu"/>
                <a:cs typeface="Ubuntu"/>
                <a:sym typeface="Ubuntu"/>
              </a:rPr>
              <a:t> ICLR 2015.</a:t>
            </a:r>
            <a:endParaRPr sz="1200">
              <a:solidFill>
                <a:srgbClr val="222222"/>
              </a:solidFill>
              <a:highlight>
                <a:srgbClr val="FFFFFF"/>
              </a:highlight>
              <a:latin typeface="Ubuntu"/>
              <a:ea typeface="Ubuntu"/>
              <a:cs typeface="Ubuntu"/>
              <a:sym typeface="Ubuntu"/>
            </a:endParaRPr>
          </a:p>
        </p:txBody>
      </p:sp>
      <p:sp>
        <p:nvSpPr>
          <p:cNvPr id="585" name="Google Shape;585;p79"/>
          <p:cNvSpPr txBox="1"/>
          <p:nvPr/>
        </p:nvSpPr>
        <p:spPr>
          <a:xfrm>
            <a:off x="207275" y="561550"/>
            <a:ext cx="8598000" cy="7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dk1"/>
                </a:solidFill>
                <a:latin typeface="Ubuntu"/>
                <a:ea typeface="Ubuntu"/>
                <a:cs typeface="Ubuntu"/>
                <a:sym typeface="Ubuntu"/>
              </a:rPr>
              <a:t>The “additive” adjective corresponds to considering the MLP as two different ones, one focus on the query, another on the keys.</a:t>
            </a:r>
            <a:endParaRPr sz="1800">
              <a:latin typeface="Ubuntu"/>
              <a:ea typeface="Ubuntu"/>
              <a:cs typeface="Ubuntu"/>
              <a:sym typeface="Ubuntu"/>
            </a:endParaRPr>
          </a:p>
        </p:txBody>
      </p:sp>
      <p:grpSp>
        <p:nvGrpSpPr>
          <p:cNvPr id="586" name="Google Shape;586;p79"/>
          <p:cNvGrpSpPr/>
          <p:nvPr/>
        </p:nvGrpSpPr>
        <p:grpSpPr>
          <a:xfrm rot="5400000">
            <a:off x="1577775" y="3560250"/>
            <a:ext cx="358500" cy="1027500"/>
            <a:chOff x="593900" y="3096325"/>
            <a:chExt cx="358500" cy="1027500"/>
          </a:xfrm>
        </p:grpSpPr>
        <p:sp>
          <p:nvSpPr>
            <p:cNvPr id="587" name="Google Shape;587;p7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79"/>
          <p:cNvGrpSpPr/>
          <p:nvPr/>
        </p:nvGrpSpPr>
        <p:grpSpPr>
          <a:xfrm rot="5400000">
            <a:off x="2606475" y="3560250"/>
            <a:ext cx="358500" cy="1027500"/>
            <a:chOff x="1485900" y="3096325"/>
            <a:chExt cx="358500" cy="1027500"/>
          </a:xfrm>
        </p:grpSpPr>
        <p:sp>
          <p:nvSpPr>
            <p:cNvPr id="593" name="Google Shape;593;p79"/>
            <p:cNvSpPr/>
            <p:nvPr/>
          </p:nvSpPr>
          <p:spPr>
            <a:xfrm>
              <a:off x="1592600" y="31876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79"/>
            <p:cNvGrpSpPr/>
            <p:nvPr/>
          </p:nvGrpSpPr>
          <p:grpSpPr>
            <a:xfrm>
              <a:off x="1485900" y="3096325"/>
              <a:ext cx="358500" cy="1027500"/>
              <a:chOff x="1485900" y="3096325"/>
              <a:chExt cx="358500" cy="1027500"/>
            </a:xfrm>
          </p:grpSpPr>
          <p:sp>
            <p:nvSpPr>
              <p:cNvPr id="595" name="Google Shape;595;p79"/>
              <p:cNvSpPr/>
              <p:nvPr/>
            </p:nvSpPr>
            <p:spPr>
              <a:xfrm>
                <a:off x="1485900" y="3096325"/>
                <a:ext cx="358500" cy="1027500"/>
              </a:xfrm>
              <a:prstGeom prst="roundRect">
                <a:avLst>
                  <a:gd fmla="val 16667" name="adj"/>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9"/>
              <p:cNvSpPr/>
              <p:nvPr/>
            </p:nvSpPr>
            <p:spPr>
              <a:xfrm>
                <a:off x="1592600" y="34162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9"/>
              <p:cNvSpPr/>
              <p:nvPr/>
            </p:nvSpPr>
            <p:spPr>
              <a:xfrm>
                <a:off x="1592600" y="36448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9"/>
              <p:cNvSpPr/>
              <p:nvPr/>
            </p:nvSpPr>
            <p:spPr>
              <a:xfrm>
                <a:off x="1592600" y="38734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9" name="Google Shape;599;p79"/>
          <p:cNvSpPr/>
          <p:nvPr/>
        </p:nvSpPr>
        <p:spPr>
          <a:xfrm rot="5400000">
            <a:off x="2194575" y="2551938"/>
            <a:ext cx="144000" cy="144000"/>
          </a:xfrm>
          <a:prstGeom prst="ellipse">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9"/>
          <p:cNvSpPr/>
          <p:nvPr/>
        </p:nvSpPr>
        <p:spPr>
          <a:xfrm rot="5400000">
            <a:off x="2087325" y="2922750"/>
            <a:ext cx="358500" cy="745200"/>
          </a:xfrm>
          <a:prstGeom prst="roundRect">
            <a:avLst>
              <a:gd fmla="val 16667" name="adj"/>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9"/>
          <p:cNvSpPr/>
          <p:nvPr/>
        </p:nvSpPr>
        <p:spPr>
          <a:xfrm rot="5400000">
            <a:off x="2425275" y="3223350"/>
            <a:ext cx="144000" cy="144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9"/>
          <p:cNvSpPr/>
          <p:nvPr/>
        </p:nvSpPr>
        <p:spPr>
          <a:xfrm rot="5400000">
            <a:off x="2196675" y="3223350"/>
            <a:ext cx="144000" cy="144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9"/>
          <p:cNvSpPr/>
          <p:nvPr/>
        </p:nvSpPr>
        <p:spPr>
          <a:xfrm rot="5400000">
            <a:off x="1968075" y="3223350"/>
            <a:ext cx="144000" cy="144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79"/>
          <p:cNvCxnSpPr>
            <a:stCxn id="595" idx="2"/>
            <a:endCxn id="600" idx="3"/>
          </p:cNvCxnSpPr>
          <p:nvPr/>
        </p:nvCxnSpPr>
        <p:spPr>
          <a:xfrm rot="10800000">
            <a:off x="2266575" y="3474600"/>
            <a:ext cx="5400" cy="599400"/>
          </a:xfrm>
          <a:prstGeom prst="straightConnector1">
            <a:avLst/>
          </a:prstGeom>
          <a:noFill/>
          <a:ln cap="flat" cmpd="sng" w="19050">
            <a:solidFill>
              <a:schemeClr val="dk2"/>
            </a:solidFill>
            <a:prstDash val="solid"/>
            <a:round/>
            <a:headEnd len="med" w="med" type="none"/>
            <a:tailEnd len="med" w="med" type="triangle"/>
          </a:ln>
        </p:spPr>
      </p:cxnSp>
      <p:cxnSp>
        <p:nvCxnSpPr>
          <p:cNvPr id="605" name="Google Shape;605;p79"/>
          <p:cNvCxnSpPr>
            <a:stCxn id="600" idx="1"/>
            <a:endCxn id="599" idx="6"/>
          </p:cNvCxnSpPr>
          <p:nvPr/>
        </p:nvCxnSpPr>
        <p:spPr>
          <a:xfrm rot="10800000">
            <a:off x="2266575" y="2695800"/>
            <a:ext cx="0" cy="420300"/>
          </a:xfrm>
          <a:prstGeom prst="straightConnector1">
            <a:avLst/>
          </a:prstGeom>
          <a:noFill/>
          <a:ln cap="flat" cmpd="sng" w="9525">
            <a:solidFill>
              <a:schemeClr val="dk2"/>
            </a:solidFill>
            <a:prstDash val="solid"/>
            <a:round/>
            <a:headEnd len="med" w="med" type="none"/>
            <a:tailEnd len="med" w="med" type="triangle"/>
          </a:ln>
        </p:spPr>
      </p:cxnSp>
      <p:sp>
        <p:nvSpPr>
          <p:cNvPr id="606" name="Google Shape;606;p79"/>
          <p:cNvSpPr txBox="1"/>
          <p:nvPr/>
        </p:nvSpPr>
        <p:spPr>
          <a:xfrm>
            <a:off x="526325" y="1843925"/>
            <a:ext cx="3391200" cy="5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solidFill>
                  <a:schemeClr val="dk1"/>
                </a:solidFill>
                <a:latin typeface="Ubuntu"/>
                <a:ea typeface="Ubuntu"/>
                <a:cs typeface="Ubuntu"/>
                <a:sym typeface="Ubuntu"/>
              </a:rPr>
              <a:t> </a:t>
            </a:r>
            <a:r>
              <a:rPr lang="ca" sz="1800">
                <a:solidFill>
                  <a:srgbClr val="0B5394"/>
                </a:solidFill>
                <a:latin typeface="Ubuntu"/>
                <a:ea typeface="Ubuntu"/>
                <a:cs typeface="Ubuntu"/>
                <a:sym typeface="Ubuntu"/>
              </a:rPr>
              <a:t>a</a:t>
            </a:r>
            <a:r>
              <a:rPr lang="ca" sz="1800">
                <a:solidFill>
                  <a:schemeClr val="dk1"/>
                </a:solidFill>
                <a:latin typeface="Ubuntu"/>
                <a:ea typeface="Ubuntu"/>
                <a:cs typeface="Ubuntu"/>
                <a:sym typeface="Ubuntu"/>
              </a:rPr>
              <a:t>(</a:t>
            </a:r>
            <a:r>
              <a:rPr b="1" lang="ca" sz="1800">
                <a:solidFill>
                  <a:srgbClr val="38761D"/>
                </a:solidFill>
                <a:latin typeface="Ubuntu"/>
                <a:ea typeface="Ubuntu"/>
                <a:cs typeface="Ubuntu"/>
                <a:sym typeface="Ubuntu"/>
              </a:rPr>
              <a:t>q</a:t>
            </a:r>
            <a:r>
              <a:rPr b="1" lang="ca" sz="1800">
                <a:latin typeface="Ubuntu"/>
                <a:ea typeface="Ubuntu"/>
                <a:cs typeface="Ubuntu"/>
                <a:sym typeface="Ubuntu"/>
              </a:rPr>
              <a:t>,</a:t>
            </a:r>
            <a:r>
              <a:rPr b="1" lang="ca" sz="1800">
                <a:solidFill>
                  <a:srgbClr val="CC0000"/>
                </a:solidFill>
                <a:latin typeface="Ubuntu"/>
                <a:ea typeface="Ubuntu"/>
                <a:cs typeface="Ubuntu"/>
                <a:sym typeface="Ubuntu"/>
              </a:rPr>
              <a:t>k</a:t>
            </a:r>
            <a:r>
              <a:rPr lang="ca" sz="1800">
                <a:solidFill>
                  <a:schemeClr val="dk1"/>
                </a:solidFill>
                <a:latin typeface="Ubuntu"/>
                <a:ea typeface="Ubuntu"/>
                <a:cs typeface="Ubuntu"/>
                <a:sym typeface="Ubuntu"/>
              </a:rPr>
              <a:t>) = </a:t>
            </a:r>
            <a:r>
              <a:rPr b="1" lang="ca" sz="1800">
                <a:solidFill>
                  <a:schemeClr val="dk1"/>
                </a:solidFill>
                <a:latin typeface="Ubuntu"/>
                <a:ea typeface="Ubuntu"/>
                <a:cs typeface="Ubuntu"/>
                <a:sym typeface="Ubuntu"/>
              </a:rPr>
              <a:t>w</a:t>
            </a:r>
            <a:r>
              <a:rPr baseline="-25000" lang="ca" sz="1800">
                <a:solidFill>
                  <a:schemeClr val="dk1"/>
                </a:solidFill>
                <a:latin typeface="Ubuntu"/>
                <a:ea typeface="Ubuntu"/>
                <a:cs typeface="Ubuntu"/>
                <a:sym typeface="Ubuntu"/>
              </a:rPr>
              <a:t>2</a:t>
            </a:r>
            <a:r>
              <a:rPr baseline="30000" lang="ca" sz="1800">
                <a:solidFill>
                  <a:schemeClr val="dk1"/>
                </a:solidFill>
                <a:latin typeface="Ubuntu"/>
                <a:ea typeface="Ubuntu"/>
                <a:cs typeface="Ubuntu"/>
                <a:sym typeface="Ubuntu"/>
              </a:rPr>
              <a:t>T</a:t>
            </a:r>
            <a:r>
              <a:rPr lang="ca" sz="1800">
                <a:solidFill>
                  <a:schemeClr val="dk1"/>
                </a:solidFill>
                <a:latin typeface="Ubuntu"/>
                <a:ea typeface="Ubuntu"/>
                <a:cs typeface="Ubuntu"/>
                <a:sym typeface="Ubuntu"/>
              </a:rPr>
              <a:t> tanh(</a:t>
            </a:r>
            <a:r>
              <a:rPr b="1" lang="ca" sz="1800">
                <a:solidFill>
                  <a:schemeClr val="dk1"/>
                </a:solidFill>
                <a:latin typeface="Ubuntu"/>
                <a:ea typeface="Ubuntu"/>
                <a:cs typeface="Ubuntu"/>
                <a:sym typeface="Ubuntu"/>
              </a:rPr>
              <a:t>W</a:t>
            </a:r>
            <a:r>
              <a:rPr b="1" baseline="-25000" lang="ca" sz="1800">
                <a:solidFill>
                  <a:schemeClr val="dk1"/>
                </a:solidFill>
                <a:latin typeface="Ubuntu"/>
                <a:ea typeface="Ubuntu"/>
                <a:cs typeface="Ubuntu"/>
                <a:sym typeface="Ubuntu"/>
              </a:rPr>
              <a:t>1</a:t>
            </a:r>
            <a:r>
              <a:rPr lang="ca" sz="1800">
                <a:solidFill>
                  <a:schemeClr val="dk1"/>
                </a:solidFill>
                <a:latin typeface="Ubuntu"/>
                <a:ea typeface="Ubuntu"/>
                <a:cs typeface="Ubuntu"/>
                <a:sym typeface="Ubuntu"/>
              </a:rPr>
              <a:t> [</a:t>
            </a:r>
            <a:r>
              <a:rPr b="1" lang="ca" sz="1800">
                <a:solidFill>
                  <a:srgbClr val="38761D"/>
                </a:solidFill>
                <a:latin typeface="Ubuntu"/>
                <a:ea typeface="Ubuntu"/>
                <a:cs typeface="Ubuntu"/>
                <a:sym typeface="Ubuntu"/>
              </a:rPr>
              <a:t>q</a:t>
            </a:r>
            <a:r>
              <a:rPr b="1" lang="ca" sz="1800">
                <a:latin typeface="Ubuntu"/>
                <a:ea typeface="Ubuntu"/>
                <a:cs typeface="Ubuntu"/>
                <a:sym typeface="Ubuntu"/>
              </a:rPr>
              <a:t>;</a:t>
            </a:r>
            <a:r>
              <a:rPr b="1" lang="ca" sz="1800">
                <a:solidFill>
                  <a:srgbClr val="CC0000"/>
                </a:solidFill>
                <a:latin typeface="Ubuntu"/>
                <a:ea typeface="Ubuntu"/>
                <a:cs typeface="Ubuntu"/>
                <a:sym typeface="Ubuntu"/>
              </a:rPr>
              <a:t>k</a:t>
            </a:r>
            <a:r>
              <a:rPr lang="ca" sz="1800">
                <a:solidFill>
                  <a:schemeClr val="dk1"/>
                </a:solidFill>
                <a:latin typeface="Ubuntu"/>
                <a:ea typeface="Ubuntu"/>
                <a:cs typeface="Ubuntu"/>
                <a:sym typeface="Ubuntu"/>
              </a:rPr>
              <a:t>])</a:t>
            </a:r>
            <a:endParaRPr sz="1800">
              <a:solidFill>
                <a:schemeClr val="dk1"/>
              </a:solidFill>
              <a:latin typeface="Ubuntu"/>
              <a:ea typeface="Ubuntu"/>
              <a:cs typeface="Ubuntu"/>
              <a:sym typeface="Ubuntu"/>
            </a:endParaRPr>
          </a:p>
          <a:p>
            <a:pPr indent="0" lvl="0" marL="0" rtl="0" algn="ctr">
              <a:spcBef>
                <a:spcPts val="0"/>
              </a:spcBef>
              <a:spcAft>
                <a:spcPts val="0"/>
              </a:spcAft>
              <a:buNone/>
            </a:pPr>
            <a:r>
              <a:t/>
            </a:r>
            <a:endParaRPr sz="1800">
              <a:latin typeface="Ubuntu"/>
              <a:ea typeface="Ubuntu"/>
              <a:cs typeface="Ubuntu"/>
              <a:sym typeface="Ubuntu"/>
            </a:endParaRPr>
          </a:p>
        </p:txBody>
      </p:sp>
      <p:sp>
        <p:nvSpPr>
          <p:cNvPr id="607" name="Google Shape;607;p79"/>
          <p:cNvSpPr txBox="1"/>
          <p:nvPr/>
        </p:nvSpPr>
        <p:spPr>
          <a:xfrm>
            <a:off x="2408250" y="1293800"/>
            <a:ext cx="13434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3A81BA"/>
                </a:solidFill>
                <a:latin typeface="Ubuntu"/>
                <a:ea typeface="Ubuntu"/>
                <a:cs typeface="Ubuntu"/>
                <a:sym typeface="Ubuntu"/>
              </a:rPr>
              <a:t>concatenation</a:t>
            </a:r>
            <a:endParaRPr>
              <a:solidFill>
                <a:srgbClr val="3A81BA"/>
              </a:solidFill>
              <a:latin typeface="Ubuntu"/>
              <a:ea typeface="Ubuntu"/>
              <a:cs typeface="Ubuntu"/>
              <a:sym typeface="Ubuntu"/>
            </a:endParaRPr>
          </a:p>
        </p:txBody>
      </p:sp>
      <p:cxnSp>
        <p:nvCxnSpPr>
          <p:cNvPr id="608" name="Google Shape;608;p79"/>
          <p:cNvCxnSpPr>
            <a:stCxn id="607" idx="2"/>
          </p:cNvCxnSpPr>
          <p:nvPr/>
        </p:nvCxnSpPr>
        <p:spPr>
          <a:xfrm>
            <a:off x="3079950" y="1566800"/>
            <a:ext cx="162900" cy="432300"/>
          </a:xfrm>
          <a:prstGeom prst="straightConnector1">
            <a:avLst/>
          </a:prstGeom>
          <a:noFill/>
          <a:ln cap="flat" cmpd="sng" w="9525">
            <a:solidFill>
              <a:srgbClr val="3A81BA"/>
            </a:solidFill>
            <a:prstDash val="solid"/>
            <a:round/>
            <a:headEnd len="med" w="med" type="none"/>
            <a:tailEnd len="med" w="med" type="triangle"/>
          </a:ln>
        </p:spPr>
      </p:cxnSp>
      <p:grpSp>
        <p:nvGrpSpPr>
          <p:cNvPr id="609" name="Google Shape;609;p79"/>
          <p:cNvGrpSpPr/>
          <p:nvPr/>
        </p:nvGrpSpPr>
        <p:grpSpPr>
          <a:xfrm rot="5400000">
            <a:off x="6172175" y="3628050"/>
            <a:ext cx="358500" cy="1027500"/>
            <a:chOff x="593900" y="3096325"/>
            <a:chExt cx="358500" cy="1027500"/>
          </a:xfrm>
        </p:grpSpPr>
        <p:sp>
          <p:nvSpPr>
            <p:cNvPr id="610" name="Google Shape;610;p7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79"/>
          <p:cNvGrpSpPr/>
          <p:nvPr/>
        </p:nvGrpSpPr>
        <p:grpSpPr>
          <a:xfrm rot="5400000">
            <a:off x="7658075" y="3628050"/>
            <a:ext cx="358500" cy="1027500"/>
            <a:chOff x="1485900" y="3096325"/>
            <a:chExt cx="358500" cy="1027500"/>
          </a:xfrm>
        </p:grpSpPr>
        <p:sp>
          <p:nvSpPr>
            <p:cNvPr id="616" name="Google Shape;616;p79"/>
            <p:cNvSpPr/>
            <p:nvPr/>
          </p:nvSpPr>
          <p:spPr>
            <a:xfrm>
              <a:off x="1592600" y="31876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79"/>
            <p:cNvGrpSpPr/>
            <p:nvPr/>
          </p:nvGrpSpPr>
          <p:grpSpPr>
            <a:xfrm>
              <a:off x="1485900" y="3096325"/>
              <a:ext cx="358500" cy="1027500"/>
              <a:chOff x="1485900" y="3096325"/>
              <a:chExt cx="358500" cy="1027500"/>
            </a:xfrm>
          </p:grpSpPr>
          <p:sp>
            <p:nvSpPr>
              <p:cNvPr id="618" name="Google Shape;618;p79"/>
              <p:cNvSpPr/>
              <p:nvPr/>
            </p:nvSpPr>
            <p:spPr>
              <a:xfrm>
                <a:off x="1485900" y="3096325"/>
                <a:ext cx="358500" cy="1027500"/>
              </a:xfrm>
              <a:prstGeom prst="roundRect">
                <a:avLst>
                  <a:gd fmla="val 16667" name="adj"/>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9"/>
              <p:cNvSpPr/>
              <p:nvPr/>
            </p:nvSpPr>
            <p:spPr>
              <a:xfrm>
                <a:off x="1592600" y="34162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9"/>
              <p:cNvSpPr/>
              <p:nvPr/>
            </p:nvSpPr>
            <p:spPr>
              <a:xfrm>
                <a:off x="1592600" y="36448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9"/>
              <p:cNvSpPr/>
              <p:nvPr/>
            </p:nvSpPr>
            <p:spPr>
              <a:xfrm>
                <a:off x="1592600" y="3873475"/>
                <a:ext cx="144000" cy="144000"/>
              </a:xfrm>
              <a:prstGeom prst="ellipse">
                <a:avLst/>
              </a:prstGeom>
              <a:solidFill>
                <a:srgbClr val="B6D7A8"/>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2" name="Google Shape;622;p79"/>
          <p:cNvSpPr/>
          <p:nvPr/>
        </p:nvSpPr>
        <p:spPr>
          <a:xfrm rot="5400000">
            <a:off x="6941375" y="2619738"/>
            <a:ext cx="144000" cy="144000"/>
          </a:xfrm>
          <a:prstGeom prst="ellipse">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9"/>
          <p:cNvSpPr/>
          <p:nvPr/>
        </p:nvSpPr>
        <p:spPr>
          <a:xfrm rot="5400000">
            <a:off x="6834125" y="2990550"/>
            <a:ext cx="358500" cy="745200"/>
          </a:xfrm>
          <a:prstGeom prst="roundRect">
            <a:avLst>
              <a:gd fmla="val 16667" name="adj"/>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9"/>
          <p:cNvSpPr/>
          <p:nvPr/>
        </p:nvSpPr>
        <p:spPr>
          <a:xfrm rot="5400000">
            <a:off x="7172075" y="3291150"/>
            <a:ext cx="144000" cy="144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9"/>
          <p:cNvSpPr/>
          <p:nvPr/>
        </p:nvSpPr>
        <p:spPr>
          <a:xfrm rot="5400000">
            <a:off x="6943475" y="3291150"/>
            <a:ext cx="144000" cy="144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9"/>
          <p:cNvSpPr/>
          <p:nvPr/>
        </p:nvSpPr>
        <p:spPr>
          <a:xfrm rot="5400000">
            <a:off x="6714875" y="3291150"/>
            <a:ext cx="144000" cy="144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 name="Google Shape;627;p79"/>
          <p:cNvCxnSpPr>
            <a:stCxn id="618" idx="1"/>
            <a:endCxn id="623" idx="3"/>
          </p:cNvCxnSpPr>
          <p:nvPr/>
        </p:nvCxnSpPr>
        <p:spPr>
          <a:xfrm rot="10800000">
            <a:off x="7013525" y="3542550"/>
            <a:ext cx="823800" cy="420000"/>
          </a:xfrm>
          <a:prstGeom prst="straightConnector1">
            <a:avLst/>
          </a:prstGeom>
          <a:noFill/>
          <a:ln cap="flat" cmpd="sng" w="19050">
            <a:solidFill>
              <a:srgbClr val="38761D"/>
            </a:solidFill>
            <a:prstDash val="solid"/>
            <a:round/>
            <a:headEnd len="med" w="med" type="none"/>
            <a:tailEnd len="med" w="med" type="triangle"/>
          </a:ln>
        </p:spPr>
      </p:cxnSp>
      <p:cxnSp>
        <p:nvCxnSpPr>
          <p:cNvPr id="628" name="Google Shape;628;p79"/>
          <p:cNvCxnSpPr>
            <a:stCxn id="623" idx="1"/>
            <a:endCxn id="622" idx="6"/>
          </p:cNvCxnSpPr>
          <p:nvPr/>
        </p:nvCxnSpPr>
        <p:spPr>
          <a:xfrm rot="10800000">
            <a:off x="7013375" y="2763600"/>
            <a:ext cx="0" cy="420300"/>
          </a:xfrm>
          <a:prstGeom prst="straightConnector1">
            <a:avLst/>
          </a:prstGeom>
          <a:noFill/>
          <a:ln cap="flat" cmpd="sng" w="9525">
            <a:solidFill>
              <a:schemeClr val="dk2"/>
            </a:solidFill>
            <a:prstDash val="solid"/>
            <a:round/>
            <a:headEnd len="med" w="med" type="none"/>
            <a:tailEnd len="med" w="med" type="triangle"/>
          </a:ln>
        </p:spPr>
      </p:cxnSp>
      <p:sp>
        <p:nvSpPr>
          <p:cNvPr id="629" name="Google Shape;629;p79"/>
          <p:cNvSpPr txBox="1"/>
          <p:nvPr/>
        </p:nvSpPr>
        <p:spPr>
          <a:xfrm>
            <a:off x="5185475" y="1808100"/>
            <a:ext cx="3391200" cy="5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latin typeface="Ubuntu"/>
                <a:ea typeface="Ubuntu"/>
                <a:cs typeface="Ubuntu"/>
                <a:sym typeface="Ubuntu"/>
              </a:rPr>
              <a:t> </a:t>
            </a:r>
            <a:r>
              <a:rPr lang="ca" sz="1800">
                <a:solidFill>
                  <a:srgbClr val="0B5394"/>
                </a:solidFill>
                <a:latin typeface="Ubuntu"/>
                <a:ea typeface="Ubuntu"/>
                <a:cs typeface="Ubuntu"/>
                <a:sym typeface="Ubuntu"/>
              </a:rPr>
              <a:t>a</a:t>
            </a:r>
            <a:r>
              <a:rPr lang="ca" sz="1800">
                <a:latin typeface="Ubuntu"/>
                <a:ea typeface="Ubuntu"/>
                <a:cs typeface="Ubuntu"/>
                <a:sym typeface="Ubuntu"/>
              </a:rPr>
              <a:t>(</a:t>
            </a:r>
            <a:r>
              <a:rPr b="1" lang="ca" sz="1800">
                <a:solidFill>
                  <a:srgbClr val="38761D"/>
                </a:solidFill>
                <a:latin typeface="Ubuntu"/>
                <a:ea typeface="Ubuntu"/>
                <a:cs typeface="Ubuntu"/>
                <a:sym typeface="Ubuntu"/>
              </a:rPr>
              <a:t>q</a:t>
            </a:r>
            <a:r>
              <a:rPr lang="ca" sz="1800">
                <a:latin typeface="Ubuntu"/>
                <a:ea typeface="Ubuntu"/>
                <a:cs typeface="Ubuntu"/>
                <a:sym typeface="Ubuntu"/>
              </a:rPr>
              <a:t>,</a:t>
            </a:r>
            <a:r>
              <a:rPr b="1" lang="ca" sz="1800">
                <a:solidFill>
                  <a:srgbClr val="CC0000"/>
                </a:solidFill>
                <a:latin typeface="Ubuntu"/>
                <a:ea typeface="Ubuntu"/>
                <a:cs typeface="Ubuntu"/>
                <a:sym typeface="Ubuntu"/>
              </a:rPr>
              <a:t>k</a:t>
            </a:r>
            <a:r>
              <a:rPr lang="ca" sz="1800">
                <a:latin typeface="Ubuntu"/>
                <a:ea typeface="Ubuntu"/>
                <a:cs typeface="Ubuntu"/>
                <a:sym typeface="Ubuntu"/>
              </a:rPr>
              <a:t>) = </a:t>
            </a:r>
            <a:r>
              <a:rPr b="1" lang="ca" sz="1800">
                <a:latin typeface="Ubuntu"/>
                <a:ea typeface="Ubuntu"/>
                <a:cs typeface="Ubuntu"/>
                <a:sym typeface="Ubuntu"/>
              </a:rPr>
              <a:t>w</a:t>
            </a:r>
            <a:r>
              <a:rPr baseline="-25000" lang="ca" sz="1800">
                <a:latin typeface="Ubuntu"/>
                <a:ea typeface="Ubuntu"/>
                <a:cs typeface="Ubuntu"/>
                <a:sym typeface="Ubuntu"/>
              </a:rPr>
              <a:t>2</a:t>
            </a:r>
            <a:r>
              <a:rPr baseline="30000" lang="ca" sz="1800">
                <a:latin typeface="Ubuntu"/>
                <a:ea typeface="Ubuntu"/>
                <a:cs typeface="Ubuntu"/>
                <a:sym typeface="Ubuntu"/>
              </a:rPr>
              <a:t>T</a:t>
            </a:r>
            <a:r>
              <a:rPr lang="ca" sz="1800">
                <a:latin typeface="Ubuntu"/>
                <a:ea typeface="Ubuntu"/>
                <a:cs typeface="Ubuntu"/>
                <a:sym typeface="Ubuntu"/>
              </a:rPr>
              <a:t> tanh(</a:t>
            </a:r>
            <a:r>
              <a:rPr b="1" lang="ca" sz="1800">
                <a:solidFill>
                  <a:srgbClr val="38761D"/>
                </a:solidFill>
                <a:latin typeface="Ubuntu"/>
                <a:ea typeface="Ubuntu"/>
                <a:cs typeface="Ubuntu"/>
                <a:sym typeface="Ubuntu"/>
              </a:rPr>
              <a:t>W</a:t>
            </a:r>
            <a:r>
              <a:rPr b="1" baseline="-25000" lang="ca" sz="1800">
                <a:solidFill>
                  <a:srgbClr val="38761D"/>
                </a:solidFill>
                <a:latin typeface="Ubuntu"/>
                <a:ea typeface="Ubuntu"/>
                <a:cs typeface="Ubuntu"/>
                <a:sym typeface="Ubuntu"/>
              </a:rPr>
              <a:t>q</a:t>
            </a:r>
            <a:r>
              <a:rPr lang="ca" sz="1800">
                <a:latin typeface="Ubuntu"/>
                <a:ea typeface="Ubuntu"/>
                <a:cs typeface="Ubuntu"/>
                <a:sym typeface="Ubuntu"/>
              </a:rPr>
              <a:t> </a:t>
            </a:r>
            <a:r>
              <a:rPr b="1" lang="ca" sz="1800">
                <a:solidFill>
                  <a:srgbClr val="38761D"/>
                </a:solidFill>
                <a:latin typeface="Ubuntu"/>
                <a:ea typeface="Ubuntu"/>
                <a:cs typeface="Ubuntu"/>
                <a:sym typeface="Ubuntu"/>
              </a:rPr>
              <a:t>q </a:t>
            </a:r>
            <a:r>
              <a:rPr b="1" lang="ca" sz="1800">
                <a:latin typeface="Ubuntu"/>
                <a:ea typeface="Ubuntu"/>
                <a:cs typeface="Ubuntu"/>
                <a:sym typeface="Ubuntu"/>
              </a:rPr>
              <a:t>+</a:t>
            </a:r>
            <a:r>
              <a:rPr b="1" lang="ca" sz="1800">
                <a:solidFill>
                  <a:srgbClr val="38761D"/>
                </a:solidFill>
                <a:latin typeface="Ubuntu"/>
                <a:ea typeface="Ubuntu"/>
                <a:cs typeface="Ubuntu"/>
                <a:sym typeface="Ubuntu"/>
              </a:rPr>
              <a:t> </a:t>
            </a:r>
            <a:r>
              <a:rPr b="1" lang="ca" sz="1800">
                <a:solidFill>
                  <a:srgbClr val="CC0000"/>
                </a:solidFill>
                <a:latin typeface="Ubuntu"/>
                <a:ea typeface="Ubuntu"/>
                <a:cs typeface="Ubuntu"/>
                <a:sym typeface="Ubuntu"/>
              </a:rPr>
              <a:t>W</a:t>
            </a:r>
            <a:r>
              <a:rPr b="1" baseline="-25000" lang="ca" sz="1800">
                <a:solidFill>
                  <a:srgbClr val="CC0000"/>
                </a:solidFill>
                <a:latin typeface="Ubuntu"/>
                <a:ea typeface="Ubuntu"/>
                <a:cs typeface="Ubuntu"/>
                <a:sym typeface="Ubuntu"/>
              </a:rPr>
              <a:t>k</a:t>
            </a:r>
            <a:r>
              <a:rPr b="1" lang="ca" sz="1800">
                <a:solidFill>
                  <a:srgbClr val="38761D"/>
                </a:solidFill>
                <a:latin typeface="Ubuntu"/>
                <a:ea typeface="Ubuntu"/>
                <a:cs typeface="Ubuntu"/>
                <a:sym typeface="Ubuntu"/>
              </a:rPr>
              <a:t> </a:t>
            </a:r>
            <a:r>
              <a:rPr b="1" lang="ca" sz="1800">
                <a:solidFill>
                  <a:srgbClr val="CC0000"/>
                </a:solidFill>
                <a:latin typeface="Ubuntu"/>
                <a:ea typeface="Ubuntu"/>
                <a:cs typeface="Ubuntu"/>
                <a:sym typeface="Ubuntu"/>
              </a:rPr>
              <a:t>k</a:t>
            </a:r>
            <a:r>
              <a:rPr lang="ca" sz="1800">
                <a:latin typeface="Ubuntu"/>
                <a:ea typeface="Ubuntu"/>
                <a:cs typeface="Ubuntu"/>
                <a:sym typeface="Ubuntu"/>
              </a:rPr>
              <a:t>)</a:t>
            </a:r>
            <a:endParaRPr sz="1800">
              <a:latin typeface="Ubuntu"/>
              <a:ea typeface="Ubuntu"/>
              <a:cs typeface="Ubuntu"/>
              <a:sym typeface="Ubuntu"/>
            </a:endParaRPr>
          </a:p>
        </p:txBody>
      </p:sp>
      <p:cxnSp>
        <p:nvCxnSpPr>
          <p:cNvPr id="630" name="Google Shape;630;p79"/>
          <p:cNvCxnSpPr>
            <a:stCxn id="610" idx="1"/>
            <a:endCxn id="623" idx="3"/>
          </p:cNvCxnSpPr>
          <p:nvPr/>
        </p:nvCxnSpPr>
        <p:spPr>
          <a:xfrm flipH="1" rot="10800000">
            <a:off x="6351425" y="3542550"/>
            <a:ext cx="662100" cy="420000"/>
          </a:xfrm>
          <a:prstGeom prst="straightConnector1">
            <a:avLst/>
          </a:prstGeom>
          <a:noFill/>
          <a:ln cap="flat" cmpd="sng" w="19050">
            <a:solidFill>
              <a:srgbClr val="CC0000"/>
            </a:solidFill>
            <a:prstDash val="solid"/>
            <a:round/>
            <a:headEnd len="med" w="med" type="none"/>
            <a:tailEnd len="med" w="med" type="triangle"/>
          </a:ln>
        </p:spPr>
      </p:cxnSp>
      <p:sp>
        <p:nvSpPr>
          <p:cNvPr id="631" name="Google Shape;631;p79"/>
          <p:cNvSpPr txBox="1"/>
          <p:nvPr/>
        </p:nvSpPr>
        <p:spPr>
          <a:xfrm>
            <a:off x="7091675" y="1233300"/>
            <a:ext cx="10275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solidFill>
                  <a:srgbClr val="3A81BA"/>
                </a:solidFill>
                <a:latin typeface="Ubuntu"/>
                <a:ea typeface="Ubuntu"/>
                <a:cs typeface="Ubuntu"/>
                <a:sym typeface="Ubuntu"/>
              </a:rPr>
              <a:t>addition</a:t>
            </a:r>
            <a:endParaRPr>
              <a:solidFill>
                <a:srgbClr val="3A81BA"/>
              </a:solidFill>
              <a:latin typeface="Ubuntu"/>
              <a:ea typeface="Ubuntu"/>
              <a:cs typeface="Ubuntu"/>
              <a:sym typeface="Ubuntu"/>
            </a:endParaRPr>
          </a:p>
        </p:txBody>
      </p:sp>
      <p:cxnSp>
        <p:nvCxnSpPr>
          <p:cNvPr id="632" name="Google Shape;632;p79"/>
          <p:cNvCxnSpPr/>
          <p:nvPr/>
        </p:nvCxnSpPr>
        <p:spPr>
          <a:xfrm>
            <a:off x="7569025" y="1566800"/>
            <a:ext cx="162900" cy="432300"/>
          </a:xfrm>
          <a:prstGeom prst="straightConnector1">
            <a:avLst/>
          </a:prstGeom>
          <a:noFill/>
          <a:ln cap="flat" cmpd="sng" w="9525">
            <a:solidFill>
              <a:srgbClr val="3A81BA"/>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638" name="Google Shape;638;p80"/>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Motivation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Key, Query and Value</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 + Attention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b="1" lang="ca" sz="2400">
                <a:latin typeface="Ubuntu"/>
                <a:ea typeface="Ubuntu"/>
                <a:cs typeface="Ubuntu"/>
                <a:sym typeface="Ubuntu"/>
              </a:rPr>
              <a:t>Attention mechanisms</a:t>
            </a:r>
            <a:endParaRPr b="1" sz="2400">
              <a:latin typeface="Ubuntu"/>
              <a:ea typeface="Ubuntu"/>
              <a:cs typeface="Ubuntu"/>
              <a:sym typeface="Ubuntu"/>
            </a:endParaRPr>
          </a:p>
          <a:p>
            <a:pPr indent="-381000" lvl="1" marL="914400" rtl="0" algn="l">
              <a:lnSpc>
                <a:spcPct val="150000"/>
              </a:lnSpc>
              <a:spcBef>
                <a:spcPts val="0"/>
              </a:spcBef>
              <a:spcAft>
                <a:spcPts val="0"/>
              </a:spcAft>
              <a:buSzPts val="2400"/>
              <a:buFont typeface="Ubuntu"/>
              <a:buChar char="○"/>
            </a:pPr>
            <a:r>
              <a:rPr b="1" lang="ca" sz="2400">
                <a:latin typeface="Ubuntu"/>
                <a:ea typeface="Ubuntu"/>
                <a:cs typeface="Ubuntu"/>
                <a:sym typeface="Ubuntu"/>
              </a:rPr>
              <a:t>Multiplicative</a:t>
            </a:r>
            <a:endParaRPr b="1"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639" name="Google Shape;639;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640" name="Google Shape;640;p80"/>
          <p:cNvPicPr preferRelativeResize="0"/>
          <p:nvPr/>
        </p:nvPicPr>
        <p:blipFill>
          <a:blip r:embed="rId3">
            <a:alphaModFix/>
          </a:blip>
          <a:stretch>
            <a:fillRect/>
          </a:stretch>
        </p:blipFill>
        <p:spPr>
          <a:xfrm>
            <a:off x="4909500" y="694150"/>
            <a:ext cx="3483300" cy="348793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646" name="Google Shape;646;p8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Mechanisms: Multiplicative Attention</a:t>
            </a:r>
            <a:endParaRPr b="1"/>
          </a:p>
        </p:txBody>
      </p:sp>
      <p:sp>
        <p:nvSpPr>
          <p:cNvPr id="647" name="Google Shape;647;p81"/>
          <p:cNvSpPr txBox="1"/>
          <p:nvPr/>
        </p:nvSpPr>
        <p:spPr>
          <a:xfrm>
            <a:off x="-7025" y="456020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chemeClr val="lt1"/>
                </a:highlight>
                <a:latin typeface="Ubuntu"/>
                <a:ea typeface="Ubuntu"/>
                <a:cs typeface="Ubuntu"/>
                <a:sym typeface="Ubuntu"/>
              </a:rPr>
              <a:t>Luong, M.-T., Pham, H., &amp; Manning, C. D. (2015). </a:t>
            </a:r>
            <a:r>
              <a:rPr lang="ca" sz="1200" u="sng">
                <a:solidFill>
                  <a:schemeClr val="hlink"/>
                </a:solidFill>
                <a:highlight>
                  <a:schemeClr val="lt1"/>
                </a:highlight>
                <a:latin typeface="Ubuntu"/>
                <a:ea typeface="Ubuntu"/>
                <a:cs typeface="Ubuntu"/>
                <a:sym typeface="Ubuntu"/>
                <a:hlinkClick r:id="rId3"/>
              </a:rPr>
              <a:t>Effective Approaches to Attention-based Neural Machine Translation</a:t>
            </a:r>
            <a:r>
              <a:rPr lang="ca" sz="1200">
                <a:solidFill>
                  <a:srgbClr val="222222"/>
                </a:solidFill>
                <a:highlight>
                  <a:schemeClr val="lt1"/>
                </a:highlight>
                <a:latin typeface="Ubuntu"/>
                <a:ea typeface="Ubuntu"/>
                <a:cs typeface="Ubuntu"/>
                <a:sym typeface="Ubuntu"/>
              </a:rPr>
              <a:t>. EMNLP 2015</a:t>
            </a:r>
            <a:endParaRPr sz="1200">
              <a:solidFill>
                <a:srgbClr val="222222"/>
              </a:solidFill>
              <a:highlight>
                <a:srgbClr val="FFFFFF"/>
              </a:highlight>
              <a:latin typeface="Ubuntu"/>
              <a:ea typeface="Ubuntu"/>
              <a:cs typeface="Ubuntu"/>
              <a:sym typeface="Ubuntu"/>
            </a:endParaRPr>
          </a:p>
        </p:txBody>
      </p:sp>
      <p:sp>
        <p:nvSpPr>
          <p:cNvPr id="648" name="Google Shape;648;p81"/>
          <p:cNvSpPr txBox="1"/>
          <p:nvPr/>
        </p:nvSpPr>
        <p:spPr>
          <a:xfrm>
            <a:off x="207275" y="713950"/>
            <a:ext cx="8598000" cy="7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By discarding the tanh layer, keys and query can be directly compared with a multiplication depending on the learnable weights </a:t>
            </a:r>
            <a:r>
              <a:rPr lang="ca" sz="1800">
                <a:solidFill>
                  <a:srgbClr val="38761D"/>
                </a:solidFill>
                <a:latin typeface="Ubuntu"/>
                <a:ea typeface="Ubuntu"/>
                <a:cs typeface="Ubuntu"/>
                <a:sym typeface="Ubuntu"/>
              </a:rPr>
              <a:t>W</a:t>
            </a:r>
            <a:r>
              <a:rPr baseline="-25000" lang="ca" sz="1800">
                <a:solidFill>
                  <a:srgbClr val="38761D"/>
                </a:solidFill>
                <a:latin typeface="Ubuntu"/>
                <a:ea typeface="Ubuntu"/>
                <a:cs typeface="Ubuntu"/>
                <a:sym typeface="Ubuntu"/>
              </a:rPr>
              <a:t>q</a:t>
            </a:r>
            <a:r>
              <a:rPr lang="ca" sz="1800">
                <a:latin typeface="Ubuntu"/>
                <a:ea typeface="Ubuntu"/>
                <a:cs typeface="Ubuntu"/>
                <a:sym typeface="Ubuntu"/>
              </a:rPr>
              <a:t> and </a:t>
            </a:r>
            <a:r>
              <a:rPr lang="ca" sz="1800">
                <a:solidFill>
                  <a:srgbClr val="CC0000"/>
                </a:solidFill>
                <a:latin typeface="Ubuntu"/>
                <a:ea typeface="Ubuntu"/>
                <a:cs typeface="Ubuntu"/>
                <a:sym typeface="Ubuntu"/>
              </a:rPr>
              <a:t>W</a:t>
            </a:r>
            <a:r>
              <a:rPr baseline="-25000" lang="ca" sz="1800">
                <a:solidFill>
                  <a:srgbClr val="CC0000"/>
                </a:solidFill>
                <a:latin typeface="Ubuntu"/>
                <a:ea typeface="Ubuntu"/>
                <a:cs typeface="Ubuntu"/>
                <a:sym typeface="Ubuntu"/>
              </a:rPr>
              <a:t>k</a:t>
            </a:r>
            <a:r>
              <a:rPr lang="ca" sz="1800">
                <a:latin typeface="Ubuntu"/>
                <a:ea typeface="Ubuntu"/>
                <a:cs typeface="Ubuntu"/>
                <a:sym typeface="Ubuntu"/>
              </a:rPr>
              <a:t>.</a:t>
            </a:r>
            <a:endParaRPr sz="1800">
              <a:latin typeface="Ubuntu"/>
              <a:ea typeface="Ubuntu"/>
              <a:cs typeface="Ubuntu"/>
              <a:sym typeface="Ubuntu"/>
            </a:endParaRPr>
          </a:p>
        </p:txBody>
      </p:sp>
      <p:graphicFrame>
        <p:nvGraphicFramePr>
          <p:cNvPr id="649" name="Google Shape;649;p81"/>
          <p:cNvGraphicFramePr/>
          <p:nvPr/>
        </p:nvGraphicFramePr>
        <p:xfrm>
          <a:off x="1300875" y="2987475"/>
          <a:ext cx="3000000" cy="3000000"/>
        </p:xfrm>
        <a:graphic>
          <a:graphicData uri="http://schemas.openxmlformats.org/drawingml/2006/table">
            <a:tbl>
              <a:tblPr>
                <a:noFill/>
                <a:tableStyleId>{0BA34DC8-FC97-4C7B-9CC1-D92FB506B80E}</a:tableStyleId>
              </a:tblPr>
              <a:tblGrid>
                <a:gridCol w="382850"/>
                <a:gridCol w="382850"/>
                <a:gridCol w="382850"/>
                <a:gridCol w="382850"/>
                <a:gridCol w="382850"/>
              </a:tblGrid>
              <a:tr h="200100">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r>
            </a:tbl>
          </a:graphicData>
        </a:graphic>
      </p:graphicFrame>
      <p:graphicFrame>
        <p:nvGraphicFramePr>
          <p:cNvPr id="650" name="Google Shape;650;p81"/>
          <p:cNvGraphicFramePr/>
          <p:nvPr/>
        </p:nvGraphicFramePr>
        <p:xfrm>
          <a:off x="5376900" y="2680213"/>
          <a:ext cx="3000000" cy="3000000"/>
        </p:xfrm>
        <a:graphic>
          <a:graphicData uri="http://schemas.openxmlformats.org/drawingml/2006/table">
            <a:tbl>
              <a:tblPr>
                <a:noFill/>
                <a:tableStyleId>{0BA34DC8-FC97-4C7B-9CC1-D92FB506B80E}</a:tableStyleId>
              </a:tblPr>
              <a:tblGrid>
                <a:gridCol w="488950"/>
                <a:gridCol w="488950"/>
                <a:gridCol w="488950"/>
                <a:gridCol w="488950"/>
              </a:tblGrid>
              <a:tr h="257225">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r>
              <a:tr h="257225">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r>
              <a:tr h="257225">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3F3F3"/>
                    </a:solidFill>
                  </a:tcPr>
                </a:tc>
              </a:tr>
            </a:tbl>
          </a:graphicData>
        </a:graphic>
      </p:graphicFrame>
      <p:graphicFrame>
        <p:nvGraphicFramePr>
          <p:cNvPr id="651" name="Google Shape;651;p81"/>
          <p:cNvGraphicFramePr/>
          <p:nvPr/>
        </p:nvGraphicFramePr>
        <p:xfrm>
          <a:off x="7513275" y="2509950"/>
          <a:ext cx="3000000" cy="3000000"/>
        </p:xfrm>
        <a:graphic>
          <a:graphicData uri="http://schemas.openxmlformats.org/drawingml/2006/table">
            <a:tbl>
              <a:tblPr>
                <a:noFill/>
                <a:tableStyleId>{0BA34DC8-FC97-4C7B-9CC1-D92FB506B80E}</a:tableStyleId>
              </a:tblPr>
              <a:tblGrid>
                <a:gridCol w="425775"/>
              </a:tblGrid>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bl>
          </a:graphicData>
        </a:graphic>
      </p:graphicFrame>
      <p:graphicFrame>
        <p:nvGraphicFramePr>
          <p:cNvPr id="652" name="Google Shape;652;p81"/>
          <p:cNvGraphicFramePr/>
          <p:nvPr/>
        </p:nvGraphicFramePr>
        <p:xfrm>
          <a:off x="291875" y="2987463"/>
          <a:ext cx="3000000" cy="3000000"/>
        </p:xfrm>
        <a:graphic>
          <a:graphicData uri="http://schemas.openxmlformats.org/drawingml/2006/table">
            <a:tbl>
              <a:tblPr>
                <a:noFill/>
                <a:tableStyleId>{0BA34DC8-FC97-4C7B-9CC1-D92FB506B80E}</a:tableStyleId>
              </a:tblPr>
              <a:tblGrid>
                <a:gridCol w="425775"/>
              </a:tblGrid>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solidFill>
                      <a:srgbClr val="A4C2F4"/>
                    </a:solidFill>
                  </a:tcPr>
                </a:tc>
              </a:tr>
            </a:tbl>
          </a:graphicData>
        </a:graphic>
      </p:graphicFrame>
      <p:sp>
        <p:nvSpPr>
          <p:cNvPr id="653" name="Google Shape;653;p81"/>
          <p:cNvSpPr txBox="1"/>
          <p:nvPr/>
        </p:nvSpPr>
        <p:spPr>
          <a:xfrm>
            <a:off x="764975" y="2764425"/>
            <a:ext cx="8676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4000">
                <a:latin typeface="Ubuntu"/>
                <a:ea typeface="Ubuntu"/>
                <a:cs typeface="Ubuntu"/>
                <a:sym typeface="Ubuntu"/>
              </a:rPr>
              <a:t>=</a:t>
            </a:r>
            <a:endParaRPr sz="4000">
              <a:latin typeface="Ubuntu"/>
              <a:ea typeface="Ubuntu"/>
              <a:cs typeface="Ubuntu"/>
              <a:sym typeface="Ubuntu"/>
            </a:endParaRPr>
          </a:p>
        </p:txBody>
      </p:sp>
      <p:sp>
        <p:nvSpPr>
          <p:cNvPr id="654" name="Google Shape;654;p81"/>
          <p:cNvSpPr txBox="1"/>
          <p:nvPr/>
        </p:nvSpPr>
        <p:spPr>
          <a:xfrm>
            <a:off x="125" y="1481600"/>
            <a:ext cx="9144000" cy="5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latin typeface="Ubuntu"/>
                <a:ea typeface="Ubuntu"/>
                <a:cs typeface="Ubuntu"/>
                <a:sym typeface="Ubuntu"/>
              </a:rPr>
              <a:t> </a:t>
            </a:r>
            <a:r>
              <a:rPr lang="ca" sz="1800">
                <a:solidFill>
                  <a:srgbClr val="0B5394"/>
                </a:solidFill>
                <a:latin typeface="Ubuntu"/>
                <a:ea typeface="Ubuntu"/>
                <a:cs typeface="Ubuntu"/>
                <a:sym typeface="Ubuntu"/>
              </a:rPr>
              <a:t>a</a:t>
            </a:r>
            <a:r>
              <a:rPr lang="ca" sz="1800">
                <a:latin typeface="Ubuntu"/>
                <a:ea typeface="Ubuntu"/>
                <a:cs typeface="Ubuntu"/>
                <a:sym typeface="Ubuntu"/>
              </a:rPr>
              <a:t>(</a:t>
            </a:r>
            <a:r>
              <a:rPr b="1" lang="ca" sz="1800">
                <a:solidFill>
                  <a:srgbClr val="38761D"/>
                </a:solidFill>
                <a:latin typeface="Ubuntu"/>
                <a:ea typeface="Ubuntu"/>
                <a:cs typeface="Ubuntu"/>
                <a:sym typeface="Ubuntu"/>
              </a:rPr>
              <a:t>q</a:t>
            </a:r>
            <a:r>
              <a:rPr lang="ca" sz="1800">
                <a:latin typeface="Ubuntu"/>
                <a:ea typeface="Ubuntu"/>
                <a:cs typeface="Ubuntu"/>
                <a:sym typeface="Ubuntu"/>
              </a:rPr>
              <a:t>,</a:t>
            </a:r>
            <a:r>
              <a:rPr b="1" lang="ca" sz="1800">
                <a:solidFill>
                  <a:srgbClr val="CC0000"/>
                </a:solidFill>
                <a:latin typeface="Ubuntu"/>
                <a:ea typeface="Ubuntu"/>
                <a:cs typeface="Ubuntu"/>
                <a:sym typeface="Ubuntu"/>
              </a:rPr>
              <a:t>k</a:t>
            </a:r>
            <a:r>
              <a:rPr lang="ca" sz="1800">
                <a:latin typeface="Ubuntu"/>
                <a:ea typeface="Ubuntu"/>
                <a:cs typeface="Ubuntu"/>
                <a:sym typeface="Ubuntu"/>
              </a:rPr>
              <a:t>) = (</a:t>
            </a:r>
            <a:r>
              <a:rPr b="1" lang="ca" sz="1800">
                <a:solidFill>
                  <a:srgbClr val="38761D"/>
                </a:solidFill>
                <a:latin typeface="Ubuntu"/>
                <a:ea typeface="Ubuntu"/>
                <a:cs typeface="Ubuntu"/>
                <a:sym typeface="Ubuntu"/>
              </a:rPr>
              <a:t>q W</a:t>
            </a:r>
            <a:r>
              <a:rPr b="1" baseline="-25000" lang="ca" sz="1800">
                <a:solidFill>
                  <a:srgbClr val="38761D"/>
                </a:solidFill>
                <a:latin typeface="Ubuntu"/>
                <a:ea typeface="Ubuntu"/>
                <a:cs typeface="Ubuntu"/>
                <a:sym typeface="Ubuntu"/>
              </a:rPr>
              <a:t>q</a:t>
            </a:r>
            <a:r>
              <a:rPr lang="ca" sz="1800">
                <a:latin typeface="Ubuntu"/>
                <a:ea typeface="Ubuntu"/>
                <a:cs typeface="Ubuntu"/>
                <a:sym typeface="Ubuntu"/>
              </a:rPr>
              <a:t> )</a:t>
            </a:r>
            <a:r>
              <a:rPr baseline="30000" lang="ca" sz="1800">
                <a:latin typeface="Ubuntu"/>
                <a:ea typeface="Ubuntu"/>
                <a:cs typeface="Ubuntu"/>
                <a:sym typeface="Ubuntu"/>
              </a:rPr>
              <a:t>T</a:t>
            </a:r>
            <a:r>
              <a:rPr lang="ca" sz="1800">
                <a:latin typeface="Ubuntu"/>
                <a:ea typeface="Ubuntu"/>
                <a:cs typeface="Ubuntu"/>
                <a:sym typeface="Ubuntu"/>
              </a:rPr>
              <a:t> </a:t>
            </a:r>
            <a:r>
              <a:rPr b="1" lang="ca" sz="1800">
                <a:solidFill>
                  <a:srgbClr val="CC0000"/>
                </a:solidFill>
                <a:latin typeface="Ubuntu"/>
                <a:ea typeface="Ubuntu"/>
                <a:cs typeface="Ubuntu"/>
                <a:sym typeface="Ubuntu"/>
              </a:rPr>
              <a:t>W</a:t>
            </a:r>
            <a:r>
              <a:rPr b="1" baseline="-25000" lang="ca" sz="1800">
                <a:solidFill>
                  <a:srgbClr val="CC0000"/>
                </a:solidFill>
                <a:latin typeface="Ubuntu"/>
                <a:ea typeface="Ubuntu"/>
                <a:cs typeface="Ubuntu"/>
                <a:sym typeface="Ubuntu"/>
              </a:rPr>
              <a:t>k</a:t>
            </a:r>
            <a:r>
              <a:rPr b="1" lang="ca" sz="1800">
                <a:solidFill>
                  <a:srgbClr val="38761D"/>
                </a:solidFill>
                <a:latin typeface="Ubuntu"/>
                <a:ea typeface="Ubuntu"/>
                <a:cs typeface="Ubuntu"/>
                <a:sym typeface="Ubuntu"/>
              </a:rPr>
              <a:t> </a:t>
            </a:r>
            <a:r>
              <a:rPr b="1" lang="ca" sz="1800">
                <a:solidFill>
                  <a:srgbClr val="CC0000"/>
                </a:solidFill>
                <a:latin typeface="Ubuntu"/>
                <a:ea typeface="Ubuntu"/>
                <a:cs typeface="Ubuntu"/>
                <a:sym typeface="Ubuntu"/>
              </a:rPr>
              <a:t>k</a:t>
            </a:r>
            <a:endParaRPr sz="1800">
              <a:latin typeface="Ubuntu"/>
              <a:ea typeface="Ubuntu"/>
              <a:cs typeface="Ubuntu"/>
              <a:sym typeface="Ubuntu"/>
            </a:endParaRPr>
          </a:p>
        </p:txBody>
      </p:sp>
      <p:graphicFrame>
        <p:nvGraphicFramePr>
          <p:cNvPr id="655" name="Google Shape;655;p81"/>
          <p:cNvGraphicFramePr/>
          <p:nvPr/>
        </p:nvGraphicFramePr>
        <p:xfrm>
          <a:off x="3594100" y="2341788"/>
          <a:ext cx="3000000" cy="3000000"/>
        </p:xfrm>
        <a:graphic>
          <a:graphicData uri="http://schemas.openxmlformats.org/drawingml/2006/table">
            <a:tbl>
              <a:tblPr>
                <a:noFill/>
                <a:tableStyleId>{0BA34DC8-FC97-4C7B-9CC1-D92FB506B80E}</a:tableStyleId>
              </a:tblPr>
              <a:tblGrid>
                <a:gridCol w="488950"/>
                <a:gridCol w="488950"/>
                <a:gridCol w="488950"/>
              </a:tblGrid>
              <a:tr h="257225">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r>
              <a:tr h="257225">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r>
              <a:tr h="257225">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r>
              <a:tr h="257225">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r>
              <a:tr h="257225">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661" name="Google Shape;661;p8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Mechanisms: Dot Product</a:t>
            </a:r>
            <a:endParaRPr b="1"/>
          </a:p>
        </p:txBody>
      </p:sp>
      <p:sp>
        <p:nvSpPr>
          <p:cNvPr id="662" name="Google Shape;662;p82"/>
          <p:cNvSpPr txBox="1"/>
          <p:nvPr/>
        </p:nvSpPr>
        <p:spPr>
          <a:xfrm>
            <a:off x="-7025" y="456020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chemeClr val="lt1"/>
                </a:highlight>
                <a:latin typeface="Ubuntu"/>
                <a:ea typeface="Ubuntu"/>
                <a:cs typeface="Ubuntu"/>
                <a:sym typeface="Ubuntu"/>
              </a:rPr>
              <a:t>Luong, M.-T., Pham, H., &amp; Manning, C. D. </a:t>
            </a:r>
            <a:r>
              <a:rPr lang="ca" sz="1200" u="sng">
                <a:solidFill>
                  <a:schemeClr val="hlink"/>
                </a:solidFill>
                <a:highlight>
                  <a:schemeClr val="lt1"/>
                </a:highlight>
                <a:latin typeface="Ubuntu"/>
                <a:ea typeface="Ubuntu"/>
                <a:cs typeface="Ubuntu"/>
                <a:sym typeface="Ubuntu"/>
                <a:hlinkClick r:id="rId3"/>
              </a:rPr>
              <a:t>Effective Approaches to Attention-based Neural Machine Translation</a:t>
            </a:r>
            <a:r>
              <a:rPr lang="ca" sz="1200">
                <a:solidFill>
                  <a:srgbClr val="222222"/>
                </a:solidFill>
                <a:highlight>
                  <a:schemeClr val="lt1"/>
                </a:highlight>
                <a:latin typeface="Ubuntu"/>
                <a:ea typeface="Ubuntu"/>
                <a:cs typeface="Ubuntu"/>
                <a:sym typeface="Ubuntu"/>
              </a:rPr>
              <a:t>. EMNLP 2015</a:t>
            </a:r>
            <a:endParaRPr sz="1200">
              <a:solidFill>
                <a:srgbClr val="222222"/>
              </a:solidFill>
              <a:highlight>
                <a:srgbClr val="FFFFFF"/>
              </a:highlight>
              <a:latin typeface="Ubuntu"/>
              <a:ea typeface="Ubuntu"/>
              <a:cs typeface="Ubuntu"/>
              <a:sym typeface="Ubuntu"/>
            </a:endParaRPr>
          </a:p>
        </p:txBody>
      </p:sp>
      <p:sp>
        <p:nvSpPr>
          <p:cNvPr id="663" name="Google Shape;663;p82"/>
          <p:cNvSpPr txBox="1"/>
          <p:nvPr/>
        </p:nvSpPr>
        <p:spPr>
          <a:xfrm>
            <a:off x="207275" y="713950"/>
            <a:ext cx="8598000" cy="7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If considering the </a:t>
            </a:r>
            <a:r>
              <a:rPr lang="ca" sz="1800" u="sng">
                <a:latin typeface="Ubuntu"/>
                <a:ea typeface="Ubuntu"/>
                <a:cs typeface="Ubuntu"/>
                <a:sym typeface="Ubuntu"/>
              </a:rPr>
              <a:t>projected query and keys</a:t>
            </a:r>
            <a:r>
              <a:rPr lang="ca" sz="1800">
                <a:latin typeface="Ubuntu"/>
                <a:ea typeface="Ubuntu"/>
                <a:cs typeface="Ubuntu"/>
                <a:sym typeface="Ubuntu"/>
              </a:rPr>
              <a:t>, the multiplicative attention can be understood as a simple dot product.</a:t>
            </a:r>
            <a:endParaRPr sz="1800">
              <a:latin typeface="Ubuntu"/>
              <a:ea typeface="Ubuntu"/>
              <a:cs typeface="Ubuntu"/>
              <a:sym typeface="Ubuntu"/>
            </a:endParaRPr>
          </a:p>
        </p:txBody>
      </p:sp>
      <p:graphicFrame>
        <p:nvGraphicFramePr>
          <p:cNvPr id="664" name="Google Shape;664;p82"/>
          <p:cNvGraphicFramePr/>
          <p:nvPr/>
        </p:nvGraphicFramePr>
        <p:xfrm>
          <a:off x="2757625" y="2987500"/>
          <a:ext cx="3000000" cy="3000000"/>
        </p:xfrm>
        <a:graphic>
          <a:graphicData uri="http://schemas.openxmlformats.org/drawingml/2006/table">
            <a:tbl>
              <a:tblPr>
                <a:noFill/>
                <a:tableStyleId>{0BA34DC8-FC97-4C7B-9CC1-D92FB506B80E}</a:tableStyleId>
              </a:tblPr>
              <a:tblGrid>
                <a:gridCol w="382850"/>
                <a:gridCol w="382850"/>
                <a:gridCol w="382850"/>
              </a:tblGrid>
              <a:tr h="200100">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r>
            </a:tbl>
          </a:graphicData>
        </a:graphic>
      </p:graphicFrame>
      <p:graphicFrame>
        <p:nvGraphicFramePr>
          <p:cNvPr id="665" name="Google Shape;665;p82"/>
          <p:cNvGraphicFramePr/>
          <p:nvPr/>
        </p:nvGraphicFramePr>
        <p:xfrm>
          <a:off x="6515950" y="2606500"/>
          <a:ext cx="3000000" cy="3000000"/>
        </p:xfrm>
        <a:graphic>
          <a:graphicData uri="http://schemas.openxmlformats.org/drawingml/2006/table">
            <a:tbl>
              <a:tblPr>
                <a:noFill/>
                <a:tableStyleId>{0BA34DC8-FC97-4C7B-9CC1-D92FB506B80E}</a:tableStyleId>
              </a:tblPr>
              <a:tblGrid>
                <a:gridCol w="425775"/>
              </a:tblGrid>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bl>
          </a:graphicData>
        </a:graphic>
      </p:graphicFrame>
      <p:graphicFrame>
        <p:nvGraphicFramePr>
          <p:cNvPr id="666" name="Google Shape;666;p82"/>
          <p:cNvGraphicFramePr/>
          <p:nvPr/>
        </p:nvGraphicFramePr>
        <p:xfrm>
          <a:off x="291875" y="2987463"/>
          <a:ext cx="3000000" cy="3000000"/>
        </p:xfrm>
        <a:graphic>
          <a:graphicData uri="http://schemas.openxmlformats.org/drawingml/2006/table">
            <a:tbl>
              <a:tblPr>
                <a:noFill/>
                <a:tableStyleId>{0BA34DC8-FC97-4C7B-9CC1-D92FB506B80E}</a:tableStyleId>
              </a:tblPr>
              <a:tblGrid>
                <a:gridCol w="425775"/>
              </a:tblGrid>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solidFill>
                      <a:srgbClr val="A4C2F4"/>
                    </a:solidFill>
                  </a:tcPr>
                </a:tc>
              </a:tr>
            </a:tbl>
          </a:graphicData>
        </a:graphic>
      </p:graphicFrame>
      <p:sp>
        <p:nvSpPr>
          <p:cNvPr id="667" name="Google Shape;667;p82"/>
          <p:cNvSpPr txBox="1"/>
          <p:nvPr/>
        </p:nvSpPr>
        <p:spPr>
          <a:xfrm>
            <a:off x="764975" y="2764425"/>
            <a:ext cx="8676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4000">
                <a:latin typeface="Ubuntu"/>
                <a:ea typeface="Ubuntu"/>
                <a:cs typeface="Ubuntu"/>
                <a:sym typeface="Ubuntu"/>
              </a:rPr>
              <a:t>=</a:t>
            </a:r>
            <a:endParaRPr sz="4000">
              <a:latin typeface="Ubuntu"/>
              <a:ea typeface="Ubuntu"/>
              <a:cs typeface="Ubuntu"/>
              <a:sym typeface="Ubuntu"/>
            </a:endParaRPr>
          </a:p>
        </p:txBody>
      </p:sp>
      <p:sp>
        <p:nvSpPr>
          <p:cNvPr id="668" name="Google Shape;668;p82"/>
          <p:cNvSpPr txBox="1"/>
          <p:nvPr/>
        </p:nvSpPr>
        <p:spPr>
          <a:xfrm>
            <a:off x="125" y="1481600"/>
            <a:ext cx="9144000" cy="5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latin typeface="Ubuntu"/>
                <a:ea typeface="Ubuntu"/>
                <a:cs typeface="Ubuntu"/>
                <a:sym typeface="Ubuntu"/>
              </a:rPr>
              <a:t> </a:t>
            </a:r>
            <a:r>
              <a:rPr lang="ca" sz="1800">
                <a:solidFill>
                  <a:srgbClr val="0B5394"/>
                </a:solidFill>
                <a:latin typeface="Ubuntu"/>
                <a:ea typeface="Ubuntu"/>
                <a:cs typeface="Ubuntu"/>
                <a:sym typeface="Ubuntu"/>
              </a:rPr>
              <a:t>a</a:t>
            </a:r>
            <a:r>
              <a:rPr lang="ca" sz="1800">
                <a:latin typeface="Ubuntu"/>
                <a:ea typeface="Ubuntu"/>
                <a:cs typeface="Ubuntu"/>
                <a:sym typeface="Ubuntu"/>
              </a:rPr>
              <a:t>(</a:t>
            </a:r>
            <a:r>
              <a:rPr b="1" lang="ca" sz="1800">
                <a:solidFill>
                  <a:srgbClr val="38761D"/>
                </a:solidFill>
                <a:latin typeface="Ubuntu"/>
                <a:ea typeface="Ubuntu"/>
                <a:cs typeface="Ubuntu"/>
                <a:sym typeface="Ubuntu"/>
              </a:rPr>
              <a:t>q</a:t>
            </a:r>
            <a:r>
              <a:rPr lang="ca" sz="1800">
                <a:latin typeface="Ubuntu"/>
                <a:ea typeface="Ubuntu"/>
                <a:cs typeface="Ubuntu"/>
                <a:sym typeface="Ubuntu"/>
              </a:rPr>
              <a:t>,</a:t>
            </a:r>
            <a:r>
              <a:rPr b="1" lang="ca" sz="1800">
                <a:solidFill>
                  <a:srgbClr val="CC0000"/>
                </a:solidFill>
                <a:latin typeface="Ubuntu"/>
                <a:ea typeface="Ubuntu"/>
                <a:cs typeface="Ubuntu"/>
                <a:sym typeface="Ubuntu"/>
              </a:rPr>
              <a:t>k</a:t>
            </a:r>
            <a:r>
              <a:rPr lang="ca" sz="1800">
                <a:latin typeface="Ubuntu"/>
                <a:ea typeface="Ubuntu"/>
                <a:cs typeface="Ubuntu"/>
                <a:sym typeface="Ubuntu"/>
              </a:rPr>
              <a:t>) = </a:t>
            </a:r>
            <a:r>
              <a:rPr b="1" lang="ca" sz="1800">
                <a:solidFill>
                  <a:srgbClr val="38761D"/>
                </a:solidFill>
                <a:latin typeface="Ubuntu"/>
                <a:ea typeface="Ubuntu"/>
                <a:cs typeface="Ubuntu"/>
                <a:sym typeface="Ubuntu"/>
              </a:rPr>
              <a:t>q</a:t>
            </a:r>
            <a:r>
              <a:rPr baseline="30000" lang="ca" sz="1800">
                <a:latin typeface="Ubuntu"/>
                <a:ea typeface="Ubuntu"/>
                <a:cs typeface="Ubuntu"/>
                <a:sym typeface="Ubuntu"/>
              </a:rPr>
              <a:t>T</a:t>
            </a:r>
            <a:r>
              <a:rPr lang="ca" sz="1800">
                <a:latin typeface="Ubuntu"/>
                <a:ea typeface="Ubuntu"/>
                <a:cs typeface="Ubuntu"/>
                <a:sym typeface="Ubuntu"/>
              </a:rPr>
              <a:t> </a:t>
            </a:r>
            <a:r>
              <a:rPr b="1" lang="ca" sz="1800">
                <a:solidFill>
                  <a:srgbClr val="CC0000"/>
                </a:solidFill>
                <a:latin typeface="Ubuntu"/>
                <a:ea typeface="Ubuntu"/>
                <a:cs typeface="Ubuntu"/>
                <a:sym typeface="Ubuntu"/>
              </a:rPr>
              <a:t>k</a:t>
            </a:r>
            <a:endParaRPr sz="1800">
              <a:latin typeface="Ubuntu"/>
              <a:ea typeface="Ubuntu"/>
              <a:cs typeface="Ubuntu"/>
              <a:sym typeface="Ubuntu"/>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674" name="Google Shape;674;p83"/>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Motivation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Key, Query and Value</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 + Attention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b="1" lang="ca" sz="2400">
                <a:latin typeface="Ubuntu"/>
                <a:ea typeface="Ubuntu"/>
                <a:cs typeface="Ubuntu"/>
                <a:sym typeface="Ubuntu"/>
              </a:rPr>
              <a:t>Attention mechanisms</a:t>
            </a:r>
            <a:endParaRPr b="1" sz="2400">
              <a:latin typeface="Ubuntu"/>
              <a:ea typeface="Ubuntu"/>
              <a:cs typeface="Ubuntu"/>
              <a:sym typeface="Ubuntu"/>
            </a:endParaRPr>
          </a:p>
          <a:p>
            <a:pPr indent="-381000" lvl="1" marL="914400" rtl="0" algn="l">
              <a:lnSpc>
                <a:spcPct val="150000"/>
              </a:lnSpc>
              <a:spcBef>
                <a:spcPts val="0"/>
              </a:spcBef>
              <a:spcAft>
                <a:spcPts val="0"/>
              </a:spcAft>
              <a:buSzPts val="2400"/>
              <a:buFont typeface="Ubuntu"/>
              <a:buChar char="○"/>
            </a:pPr>
            <a:r>
              <a:rPr b="1" lang="ca" sz="2400">
                <a:latin typeface="Ubuntu"/>
                <a:ea typeface="Ubuntu"/>
                <a:cs typeface="Ubuntu"/>
                <a:sym typeface="Ubuntu"/>
              </a:rPr>
              <a:t>Scaled dot product</a:t>
            </a:r>
            <a:endParaRPr b="1"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675" name="Google Shape;675;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676" name="Google Shape;676;p83"/>
          <p:cNvPicPr preferRelativeResize="0"/>
          <p:nvPr/>
        </p:nvPicPr>
        <p:blipFill>
          <a:blip r:embed="rId3">
            <a:alphaModFix/>
          </a:blip>
          <a:stretch>
            <a:fillRect/>
          </a:stretch>
        </p:blipFill>
        <p:spPr>
          <a:xfrm>
            <a:off x="4909500" y="694150"/>
            <a:ext cx="3483300" cy="348793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682" name="Google Shape;682;p8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Mechanisms: Scaled dot product</a:t>
            </a:r>
            <a:endParaRPr b="1"/>
          </a:p>
        </p:txBody>
      </p:sp>
      <p:sp>
        <p:nvSpPr>
          <p:cNvPr id="683" name="Google Shape;683;p84"/>
          <p:cNvSpPr txBox="1"/>
          <p:nvPr/>
        </p:nvSpPr>
        <p:spPr>
          <a:xfrm>
            <a:off x="-7025" y="4636400"/>
            <a:ext cx="8229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1200">
                <a:solidFill>
                  <a:srgbClr val="222222"/>
                </a:solidFill>
                <a:highlight>
                  <a:schemeClr val="lt1"/>
                </a:highlight>
                <a:latin typeface="Ubuntu"/>
                <a:ea typeface="Ubuntu"/>
                <a:cs typeface="Ubuntu"/>
                <a:sym typeface="Ubuntu"/>
              </a:rPr>
              <a:t>#Transformer</a:t>
            </a:r>
            <a:r>
              <a:rPr lang="ca" sz="1200">
                <a:solidFill>
                  <a:srgbClr val="222222"/>
                </a:solidFill>
                <a:highlight>
                  <a:schemeClr val="lt1"/>
                </a:highlight>
                <a:latin typeface="Ubuntu"/>
                <a:ea typeface="Ubuntu"/>
                <a:cs typeface="Ubuntu"/>
                <a:sym typeface="Ubuntu"/>
              </a:rPr>
              <a:t> Vaswani, A., Shazeer, N., Parmar, N., Uszkoreit, J., Jones, L., Gomez, A. N., ... &amp; Polosukhin, I.. </a:t>
            </a:r>
            <a:r>
              <a:rPr lang="ca" sz="1200" u="sng">
                <a:solidFill>
                  <a:schemeClr val="hlink"/>
                </a:solidFill>
                <a:highlight>
                  <a:schemeClr val="lt1"/>
                </a:highlight>
                <a:latin typeface="Ubuntu"/>
                <a:ea typeface="Ubuntu"/>
                <a:cs typeface="Ubuntu"/>
                <a:sym typeface="Ubuntu"/>
                <a:hlinkClick r:id="rId3"/>
              </a:rPr>
              <a:t>Attention is all you need</a:t>
            </a:r>
            <a:r>
              <a:rPr lang="ca" sz="1200">
                <a:solidFill>
                  <a:srgbClr val="222222"/>
                </a:solidFill>
                <a:highlight>
                  <a:schemeClr val="lt1"/>
                </a:highlight>
                <a:latin typeface="Ubuntu"/>
                <a:ea typeface="Ubuntu"/>
                <a:cs typeface="Ubuntu"/>
                <a:sym typeface="Ubuntu"/>
              </a:rPr>
              <a:t>. NeurIPS 2017.</a:t>
            </a:r>
            <a:endParaRPr sz="1200">
              <a:solidFill>
                <a:srgbClr val="222222"/>
              </a:solidFill>
              <a:highlight>
                <a:srgbClr val="FFFFFF"/>
              </a:highlight>
              <a:latin typeface="Ubuntu"/>
              <a:ea typeface="Ubuntu"/>
              <a:cs typeface="Ubuntu"/>
              <a:sym typeface="Ubuntu"/>
            </a:endParaRPr>
          </a:p>
        </p:txBody>
      </p:sp>
      <p:sp>
        <p:nvSpPr>
          <p:cNvPr id="684" name="Google Shape;684;p84"/>
          <p:cNvSpPr txBox="1"/>
          <p:nvPr/>
        </p:nvSpPr>
        <p:spPr>
          <a:xfrm>
            <a:off x="207275" y="713950"/>
            <a:ext cx="8598000" cy="7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Multiplicative attention performs worse than additive attention for large </a:t>
            </a:r>
            <a:r>
              <a:rPr b="1" lang="ca" sz="1800" u="sng">
                <a:latin typeface="Ubuntu"/>
                <a:ea typeface="Ubuntu"/>
                <a:cs typeface="Ubuntu"/>
                <a:sym typeface="Ubuntu"/>
              </a:rPr>
              <a:t>dimensionality of the decoder state</a:t>
            </a:r>
            <a:r>
              <a:rPr b="1" lang="ca" sz="1800">
                <a:latin typeface="Ubuntu"/>
                <a:ea typeface="Ubuntu"/>
                <a:cs typeface="Ubuntu"/>
                <a:sym typeface="Ubuntu"/>
              </a:rPr>
              <a:t> (d</a:t>
            </a:r>
            <a:r>
              <a:rPr b="1" baseline="-25000" lang="ca" sz="1800">
                <a:latin typeface="Ubuntu"/>
                <a:ea typeface="Ubuntu"/>
                <a:cs typeface="Ubuntu"/>
                <a:sym typeface="Ubuntu"/>
              </a:rPr>
              <a:t>h</a:t>
            </a:r>
            <a:r>
              <a:rPr b="1" lang="ca" sz="1800">
                <a:latin typeface="Ubuntu"/>
                <a:ea typeface="Ubuntu"/>
                <a:cs typeface="Ubuntu"/>
                <a:sym typeface="Ubuntu"/>
              </a:rPr>
              <a:t>)</a:t>
            </a:r>
            <a:r>
              <a:rPr lang="ca" sz="1800">
                <a:latin typeface="Ubuntu"/>
                <a:ea typeface="Ubuntu"/>
                <a:cs typeface="Ubuntu"/>
                <a:sym typeface="Ubuntu"/>
              </a:rPr>
              <a:t>, unless a scaling factor is added:</a:t>
            </a:r>
            <a:endParaRPr sz="1800">
              <a:latin typeface="Ubuntu"/>
              <a:ea typeface="Ubuntu"/>
              <a:cs typeface="Ubuntu"/>
              <a:sym typeface="Ubuntu"/>
            </a:endParaRPr>
          </a:p>
        </p:txBody>
      </p:sp>
      <p:sp>
        <p:nvSpPr>
          <p:cNvPr id="685" name="Google Shape;685;p84"/>
          <p:cNvSpPr txBox="1"/>
          <p:nvPr/>
        </p:nvSpPr>
        <p:spPr>
          <a:xfrm>
            <a:off x="100" y="1539125"/>
            <a:ext cx="9144000" cy="5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solidFill>
                  <a:srgbClr val="0B5394"/>
                </a:solidFill>
                <a:latin typeface="Ubuntu"/>
                <a:ea typeface="Ubuntu"/>
                <a:cs typeface="Ubuntu"/>
                <a:sym typeface="Ubuntu"/>
              </a:rPr>
              <a:t>a</a:t>
            </a:r>
            <a:r>
              <a:rPr lang="ca" sz="1800">
                <a:solidFill>
                  <a:schemeClr val="dk1"/>
                </a:solidFill>
                <a:latin typeface="Ubuntu"/>
                <a:ea typeface="Ubuntu"/>
                <a:cs typeface="Ubuntu"/>
                <a:sym typeface="Ubuntu"/>
              </a:rPr>
              <a:t>(</a:t>
            </a:r>
            <a:r>
              <a:rPr b="1" lang="ca" sz="1800">
                <a:solidFill>
                  <a:srgbClr val="38761D"/>
                </a:solidFill>
                <a:latin typeface="Ubuntu"/>
                <a:ea typeface="Ubuntu"/>
                <a:cs typeface="Ubuntu"/>
                <a:sym typeface="Ubuntu"/>
              </a:rPr>
              <a:t>q</a:t>
            </a:r>
            <a:r>
              <a:rPr lang="ca" sz="1800">
                <a:solidFill>
                  <a:schemeClr val="dk1"/>
                </a:solidFill>
                <a:latin typeface="Ubuntu"/>
                <a:ea typeface="Ubuntu"/>
                <a:cs typeface="Ubuntu"/>
                <a:sym typeface="Ubuntu"/>
              </a:rPr>
              <a:t>,</a:t>
            </a:r>
            <a:r>
              <a:rPr b="1" lang="ca" sz="1800">
                <a:solidFill>
                  <a:srgbClr val="CC0000"/>
                </a:solidFill>
                <a:latin typeface="Ubuntu"/>
                <a:ea typeface="Ubuntu"/>
                <a:cs typeface="Ubuntu"/>
                <a:sym typeface="Ubuntu"/>
              </a:rPr>
              <a:t>k</a:t>
            </a:r>
            <a:r>
              <a:rPr lang="ca" sz="1800">
                <a:solidFill>
                  <a:schemeClr val="dk1"/>
                </a:solidFill>
                <a:latin typeface="Ubuntu"/>
                <a:ea typeface="Ubuntu"/>
                <a:cs typeface="Ubuntu"/>
                <a:sym typeface="Ubuntu"/>
              </a:rPr>
              <a:t>) = </a:t>
            </a:r>
            <a:r>
              <a:rPr b="1" lang="ca" sz="1800">
                <a:solidFill>
                  <a:srgbClr val="38761D"/>
                </a:solidFill>
                <a:latin typeface="Ubuntu"/>
                <a:ea typeface="Ubuntu"/>
                <a:cs typeface="Ubuntu"/>
                <a:sym typeface="Ubuntu"/>
              </a:rPr>
              <a:t>q</a:t>
            </a:r>
            <a:r>
              <a:rPr baseline="30000" lang="ca" sz="1800">
                <a:solidFill>
                  <a:schemeClr val="dk1"/>
                </a:solidFill>
                <a:latin typeface="Ubuntu"/>
                <a:ea typeface="Ubuntu"/>
                <a:cs typeface="Ubuntu"/>
                <a:sym typeface="Ubuntu"/>
              </a:rPr>
              <a:t>T</a:t>
            </a:r>
            <a:r>
              <a:rPr lang="ca" sz="1800">
                <a:solidFill>
                  <a:schemeClr val="dk1"/>
                </a:solidFill>
                <a:latin typeface="Ubuntu"/>
                <a:ea typeface="Ubuntu"/>
                <a:cs typeface="Ubuntu"/>
                <a:sym typeface="Ubuntu"/>
              </a:rPr>
              <a:t> </a:t>
            </a:r>
            <a:r>
              <a:rPr b="1" lang="ca" sz="1800">
                <a:solidFill>
                  <a:srgbClr val="CC0000"/>
                </a:solidFill>
                <a:latin typeface="Ubuntu"/>
                <a:ea typeface="Ubuntu"/>
                <a:cs typeface="Ubuntu"/>
                <a:sym typeface="Ubuntu"/>
              </a:rPr>
              <a:t>k</a:t>
            </a:r>
            <a:r>
              <a:rPr lang="ca" sz="1800">
                <a:latin typeface="Ubuntu"/>
                <a:ea typeface="Ubuntu"/>
                <a:cs typeface="Ubuntu"/>
                <a:sym typeface="Ubuntu"/>
              </a:rPr>
              <a:t> / √ d</a:t>
            </a:r>
            <a:r>
              <a:rPr baseline="-25000" lang="ca" sz="1800">
                <a:latin typeface="Ubuntu"/>
                <a:ea typeface="Ubuntu"/>
                <a:cs typeface="Ubuntu"/>
                <a:sym typeface="Ubuntu"/>
              </a:rPr>
              <a:t>h</a:t>
            </a:r>
            <a:endParaRPr sz="1800">
              <a:latin typeface="Ubuntu"/>
              <a:ea typeface="Ubuntu"/>
              <a:cs typeface="Ubuntu"/>
              <a:sym typeface="Ubuntu"/>
            </a:endParaRPr>
          </a:p>
        </p:txBody>
      </p:sp>
      <p:sp>
        <p:nvSpPr>
          <p:cNvPr id="686" name="Google Shape;686;p84"/>
          <p:cNvSpPr txBox="1"/>
          <p:nvPr/>
        </p:nvSpPr>
        <p:spPr>
          <a:xfrm>
            <a:off x="2365175" y="2916825"/>
            <a:ext cx="8676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4000">
                <a:latin typeface="Ubuntu"/>
                <a:ea typeface="Ubuntu"/>
                <a:cs typeface="Ubuntu"/>
                <a:sym typeface="Ubuntu"/>
              </a:rPr>
              <a:t>=</a:t>
            </a:r>
            <a:endParaRPr sz="4000">
              <a:latin typeface="Ubuntu"/>
              <a:ea typeface="Ubuntu"/>
              <a:cs typeface="Ubuntu"/>
              <a:sym typeface="Ubuntu"/>
            </a:endParaRPr>
          </a:p>
        </p:txBody>
      </p:sp>
      <p:cxnSp>
        <p:nvCxnSpPr>
          <p:cNvPr id="687" name="Google Shape;687;p84"/>
          <p:cNvCxnSpPr/>
          <p:nvPr/>
        </p:nvCxnSpPr>
        <p:spPr>
          <a:xfrm flipH="1" rot="10800000">
            <a:off x="5188925" y="1647575"/>
            <a:ext cx="387900" cy="2100"/>
          </a:xfrm>
          <a:prstGeom prst="straightConnector1">
            <a:avLst/>
          </a:prstGeom>
          <a:noFill/>
          <a:ln cap="flat" cmpd="sng" w="9525">
            <a:solidFill>
              <a:srgbClr val="000000"/>
            </a:solidFill>
            <a:prstDash val="solid"/>
            <a:round/>
            <a:headEnd len="med" w="med" type="none"/>
            <a:tailEnd len="med" w="med" type="none"/>
          </a:ln>
        </p:spPr>
      </p:cxnSp>
      <p:pic>
        <p:nvPicPr>
          <p:cNvPr id="688" name="Google Shape;688;p84"/>
          <p:cNvPicPr preferRelativeResize="0"/>
          <p:nvPr/>
        </p:nvPicPr>
        <p:blipFill>
          <a:blip r:embed="rId4">
            <a:alphaModFix/>
          </a:blip>
          <a:stretch>
            <a:fillRect/>
          </a:stretch>
        </p:blipFill>
        <p:spPr>
          <a:xfrm>
            <a:off x="2833373" y="2533775"/>
            <a:ext cx="1417850" cy="1692499"/>
          </a:xfrm>
          <a:prstGeom prst="rect">
            <a:avLst/>
          </a:prstGeom>
          <a:noFill/>
          <a:ln>
            <a:noFill/>
          </a:ln>
        </p:spPr>
      </p:pic>
      <p:graphicFrame>
        <p:nvGraphicFramePr>
          <p:cNvPr id="689" name="Google Shape;689;p84"/>
          <p:cNvGraphicFramePr/>
          <p:nvPr/>
        </p:nvGraphicFramePr>
        <p:xfrm>
          <a:off x="1782275" y="3188150"/>
          <a:ext cx="3000000" cy="3000000"/>
        </p:xfrm>
        <a:graphic>
          <a:graphicData uri="http://schemas.openxmlformats.org/drawingml/2006/table">
            <a:tbl>
              <a:tblPr>
                <a:noFill/>
                <a:tableStyleId>{0BA34DC8-FC97-4C7B-9CC1-D92FB506B80E}</a:tableStyleId>
              </a:tblPr>
              <a:tblGrid>
                <a:gridCol w="425775"/>
              </a:tblGrid>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solidFill>
                      <a:srgbClr val="A4C2F4"/>
                    </a:solidFill>
                  </a:tcPr>
                </a:tc>
              </a:tr>
            </a:tbl>
          </a:graphicData>
        </a:graphic>
      </p:graphicFrame>
      <p:graphicFrame>
        <p:nvGraphicFramePr>
          <p:cNvPr id="690" name="Google Shape;690;p84"/>
          <p:cNvGraphicFramePr/>
          <p:nvPr/>
        </p:nvGraphicFramePr>
        <p:xfrm>
          <a:off x="4304050" y="3102550"/>
          <a:ext cx="3000000" cy="3000000"/>
        </p:xfrm>
        <a:graphic>
          <a:graphicData uri="http://schemas.openxmlformats.org/drawingml/2006/table">
            <a:tbl>
              <a:tblPr>
                <a:noFill/>
                <a:tableStyleId>{0BA34DC8-FC97-4C7B-9CC1-D92FB506B80E}</a:tableStyleId>
              </a:tblPr>
              <a:tblGrid>
                <a:gridCol w="382850"/>
                <a:gridCol w="382850"/>
                <a:gridCol w="382850"/>
              </a:tblGrid>
              <a:tr h="200100">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38761D"/>
                      </a:solidFill>
                      <a:prstDash val="solid"/>
                      <a:round/>
                      <a:headEnd len="sm" w="sm" type="none"/>
                      <a:tailEnd len="sm" w="sm" type="none"/>
                    </a:lnL>
                    <a:lnR cap="flat" cmpd="sng" w="28575">
                      <a:solidFill>
                        <a:srgbClr val="38761D"/>
                      </a:solidFill>
                      <a:prstDash val="solid"/>
                      <a:round/>
                      <a:headEnd len="sm" w="sm" type="none"/>
                      <a:tailEnd len="sm" w="sm" type="none"/>
                    </a:lnR>
                    <a:lnT cap="flat" cmpd="sng" w="28575">
                      <a:solidFill>
                        <a:srgbClr val="38761D"/>
                      </a:solidFill>
                      <a:prstDash val="solid"/>
                      <a:round/>
                      <a:headEnd len="sm" w="sm" type="none"/>
                      <a:tailEnd len="sm" w="sm" type="none"/>
                    </a:lnT>
                    <a:lnB cap="flat" cmpd="sng" w="28575">
                      <a:solidFill>
                        <a:srgbClr val="38761D"/>
                      </a:solidFill>
                      <a:prstDash val="solid"/>
                      <a:round/>
                      <a:headEnd len="sm" w="sm" type="none"/>
                      <a:tailEnd len="sm" w="sm" type="none"/>
                    </a:lnB>
                    <a:solidFill>
                      <a:srgbClr val="D9EAD3"/>
                    </a:solidFill>
                  </a:tcPr>
                </a:tc>
              </a:tr>
            </a:tbl>
          </a:graphicData>
        </a:graphic>
      </p:graphicFrame>
      <p:graphicFrame>
        <p:nvGraphicFramePr>
          <p:cNvPr id="691" name="Google Shape;691;p84"/>
          <p:cNvGraphicFramePr/>
          <p:nvPr/>
        </p:nvGraphicFramePr>
        <p:xfrm>
          <a:off x="5664300" y="2713938"/>
          <a:ext cx="3000000" cy="3000000"/>
        </p:xfrm>
        <a:graphic>
          <a:graphicData uri="http://schemas.openxmlformats.org/drawingml/2006/table">
            <a:tbl>
              <a:tblPr>
                <a:noFill/>
                <a:tableStyleId>{0BA34DC8-FC97-4C7B-9CC1-D92FB506B80E}</a:tableStyleId>
              </a:tblPr>
              <a:tblGrid>
                <a:gridCol w="425775"/>
              </a:tblGrid>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189" name="Google Shape;189;p40"/>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b="1" lang="ca" sz="2400">
                <a:latin typeface="Ubuntu"/>
                <a:ea typeface="Ubuntu"/>
                <a:cs typeface="Ubuntu"/>
                <a:sym typeface="Ubuntu"/>
              </a:rPr>
              <a:t>Motivation</a:t>
            </a:r>
            <a:endParaRPr b="1"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Key, Query and Value</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 + Attention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Attention mechanisms</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Study case: Image captioning</a:t>
            </a:r>
            <a:endParaRPr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190" name="Google Shape;19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191" name="Google Shape;191;p40"/>
          <p:cNvPicPr preferRelativeResize="0"/>
          <p:nvPr/>
        </p:nvPicPr>
        <p:blipFill>
          <a:blip r:embed="rId3">
            <a:alphaModFix/>
          </a:blip>
          <a:stretch>
            <a:fillRect/>
          </a:stretch>
        </p:blipFill>
        <p:spPr>
          <a:xfrm>
            <a:off x="4909500" y="694150"/>
            <a:ext cx="3483300" cy="348793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697" name="Google Shape;697;p85"/>
          <p:cNvSpPr txBox="1"/>
          <p:nvPr/>
        </p:nvSpPr>
        <p:spPr>
          <a:xfrm>
            <a:off x="6060325" y="1405600"/>
            <a:ext cx="2773500" cy="27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00FF"/>
                </a:solidFill>
                <a:latin typeface="Ubuntu"/>
                <a:ea typeface="Ubuntu"/>
                <a:cs typeface="Ubuntu"/>
                <a:sym typeface="Ubuntu"/>
              </a:rPr>
              <a:t>Query (Q)</a:t>
            </a:r>
            <a:endParaRPr>
              <a:solidFill>
                <a:srgbClr val="FF00FF"/>
              </a:solidFill>
              <a:latin typeface="Ubuntu"/>
              <a:ea typeface="Ubuntu"/>
              <a:cs typeface="Ubuntu"/>
              <a:sym typeface="Ubuntu"/>
            </a:endParaRPr>
          </a:p>
          <a:p>
            <a:pPr indent="0" lvl="0" marL="0" rtl="0" algn="l">
              <a:spcBef>
                <a:spcPts val="0"/>
              </a:spcBef>
              <a:spcAft>
                <a:spcPts val="0"/>
              </a:spcAft>
              <a:buNone/>
            </a:pPr>
            <a:r>
              <a:rPr lang="ca">
                <a:solidFill>
                  <a:srgbClr val="FF00FF"/>
                </a:solidFill>
                <a:latin typeface="Ubuntu"/>
                <a:ea typeface="Ubuntu"/>
                <a:cs typeface="Ubuntu"/>
                <a:sym typeface="Ubuntu"/>
              </a:rPr>
              <a:t>g(x)</a:t>
            </a:r>
            <a:r>
              <a:rPr lang="ca">
                <a:solidFill>
                  <a:schemeClr val="dk1"/>
                </a:solidFill>
                <a:latin typeface="Ubuntu"/>
                <a:ea typeface="Ubuntu"/>
                <a:cs typeface="Ubuntu"/>
                <a:sym typeface="Ubuntu"/>
              </a:rPr>
              <a:t> = </a:t>
            </a:r>
            <a:r>
              <a:rPr lang="ca">
                <a:solidFill>
                  <a:srgbClr val="FF00FF"/>
                </a:solidFill>
                <a:latin typeface="Ubuntu"/>
                <a:ea typeface="Ubuntu"/>
                <a:cs typeface="Ubuntu"/>
                <a:sym typeface="Ubuntu"/>
              </a:rPr>
              <a:t>W</a:t>
            </a:r>
            <a:r>
              <a:rPr baseline="30000" lang="ca">
                <a:solidFill>
                  <a:srgbClr val="FF00FF"/>
                </a:solidFill>
                <a:latin typeface="Ubuntu"/>
                <a:ea typeface="Ubuntu"/>
                <a:cs typeface="Ubuntu"/>
                <a:sym typeface="Ubuntu"/>
              </a:rPr>
              <a:t>Q</a:t>
            </a:r>
            <a:r>
              <a:rPr baseline="30000" lang="ca">
                <a:solidFill>
                  <a:schemeClr val="dk1"/>
                </a:solidFill>
                <a:latin typeface="Ubuntu"/>
                <a:ea typeface="Ubuntu"/>
                <a:cs typeface="Ubuntu"/>
                <a:sym typeface="Ubuntu"/>
              </a:rPr>
              <a:t> </a:t>
            </a:r>
            <a:r>
              <a:rPr lang="ca">
                <a:solidFill>
                  <a:schemeClr val="dk1"/>
                </a:solidFill>
                <a:latin typeface="Ubuntu"/>
                <a:ea typeface="Ubuntu"/>
                <a:cs typeface="Ubuntu"/>
                <a:sym typeface="Ubuntu"/>
              </a:rPr>
              <a:t>x</a:t>
            </a:r>
            <a:endParaRPr>
              <a:solidFill>
                <a:schemeClr val="dk1"/>
              </a:solidFill>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lang="ca">
                <a:solidFill>
                  <a:srgbClr val="FF6633"/>
                </a:solidFill>
                <a:latin typeface="Ubuntu"/>
                <a:ea typeface="Ubuntu"/>
                <a:cs typeface="Ubuntu"/>
                <a:sym typeface="Ubuntu"/>
              </a:rPr>
              <a:t>Key (K)</a:t>
            </a:r>
            <a:endParaRPr>
              <a:solidFill>
                <a:srgbClr val="FF6633"/>
              </a:solidFill>
              <a:latin typeface="Ubuntu"/>
              <a:ea typeface="Ubuntu"/>
              <a:cs typeface="Ubuntu"/>
              <a:sym typeface="Ubuntu"/>
            </a:endParaRPr>
          </a:p>
          <a:p>
            <a:pPr indent="0" lvl="0" marL="0" rtl="0" algn="l">
              <a:spcBef>
                <a:spcPts val="0"/>
              </a:spcBef>
              <a:spcAft>
                <a:spcPts val="0"/>
              </a:spcAft>
              <a:buNone/>
            </a:pPr>
            <a:r>
              <a:rPr lang="ca">
                <a:solidFill>
                  <a:srgbClr val="FF6633"/>
                </a:solidFill>
                <a:latin typeface="Ubuntu"/>
                <a:ea typeface="Ubuntu"/>
                <a:cs typeface="Ubuntu"/>
                <a:sym typeface="Ubuntu"/>
              </a:rPr>
              <a:t>f(x)</a:t>
            </a:r>
            <a:r>
              <a:rPr lang="ca">
                <a:latin typeface="Ubuntu"/>
                <a:ea typeface="Ubuntu"/>
                <a:cs typeface="Ubuntu"/>
                <a:sym typeface="Ubuntu"/>
              </a:rPr>
              <a:t> = </a:t>
            </a:r>
            <a:r>
              <a:rPr lang="ca">
                <a:solidFill>
                  <a:srgbClr val="FF6633"/>
                </a:solidFill>
                <a:latin typeface="Ubuntu"/>
                <a:ea typeface="Ubuntu"/>
                <a:cs typeface="Ubuntu"/>
                <a:sym typeface="Ubuntu"/>
              </a:rPr>
              <a:t>W</a:t>
            </a:r>
            <a:r>
              <a:rPr baseline="30000" lang="ca">
                <a:solidFill>
                  <a:srgbClr val="FF6633"/>
                </a:solidFill>
                <a:latin typeface="Ubuntu"/>
                <a:ea typeface="Ubuntu"/>
                <a:cs typeface="Ubuntu"/>
                <a:sym typeface="Ubuntu"/>
              </a:rPr>
              <a:t>K</a:t>
            </a:r>
            <a:r>
              <a:rPr lang="ca">
                <a:latin typeface="Ubuntu"/>
                <a:ea typeface="Ubuntu"/>
                <a:cs typeface="Ubuntu"/>
                <a:sym typeface="Ubuntu"/>
              </a:rPr>
              <a:t> x</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lang="ca">
                <a:solidFill>
                  <a:srgbClr val="2980B9"/>
                </a:solidFill>
                <a:latin typeface="Ubuntu"/>
                <a:ea typeface="Ubuntu"/>
                <a:cs typeface="Ubuntu"/>
                <a:sym typeface="Ubuntu"/>
              </a:rPr>
              <a:t>Value (V)</a:t>
            </a:r>
            <a:endParaRPr>
              <a:solidFill>
                <a:srgbClr val="2980B9"/>
              </a:solidFill>
              <a:latin typeface="Ubuntu"/>
              <a:ea typeface="Ubuntu"/>
              <a:cs typeface="Ubuntu"/>
              <a:sym typeface="Ubuntu"/>
            </a:endParaRPr>
          </a:p>
          <a:p>
            <a:pPr indent="0" lvl="0" marL="0" rtl="0" algn="l">
              <a:spcBef>
                <a:spcPts val="0"/>
              </a:spcBef>
              <a:spcAft>
                <a:spcPts val="0"/>
              </a:spcAft>
              <a:buNone/>
            </a:pPr>
            <a:r>
              <a:rPr lang="ca">
                <a:solidFill>
                  <a:srgbClr val="2980B9"/>
                </a:solidFill>
                <a:latin typeface="Ubuntu"/>
                <a:ea typeface="Ubuntu"/>
                <a:cs typeface="Ubuntu"/>
                <a:sym typeface="Ubuntu"/>
              </a:rPr>
              <a:t>h(x)</a:t>
            </a:r>
            <a:r>
              <a:rPr lang="ca">
                <a:latin typeface="Ubuntu"/>
                <a:ea typeface="Ubuntu"/>
                <a:cs typeface="Ubuntu"/>
                <a:sym typeface="Ubuntu"/>
              </a:rPr>
              <a:t> = </a:t>
            </a:r>
            <a:r>
              <a:rPr lang="ca">
                <a:solidFill>
                  <a:srgbClr val="2980B9"/>
                </a:solidFill>
                <a:latin typeface="Ubuntu"/>
                <a:ea typeface="Ubuntu"/>
                <a:cs typeface="Ubuntu"/>
                <a:sym typeface="Ubuntu"/>
              </a:rPr>
              <a:t>W</a:t>
            </a:r>
            <a:r>
              <a:rPr baseline="30000" lang="ca">
                <a:solidFill>
                  <a:srgbClr val="2980B9"/>
                </a:solidFill>
                <a:latin typeface="Ubuntu"/>
                <a:ea typeface="Ubuntu"/>
                <a:cs typeface="Ubuntu"/>
                <a:sym typeface="Ubuntu"/>
              </a:rPr>
              <a:t>V</a:t>
            </a:r>
            <a:r>
              <a:rPr lang="ca">
                <a:latin typeface="Ubuntu"/>
                <a:ea typeface="Ubuntu"/>
                <a:cs typeface="Ubuntu"/>
                <a:sym typeface="Ubuntu"/>
              </a:rPr>
              <a:t> x</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lang="ca">
                <a:solidFill>
                  <a:srgbClr val="FF00FF"/>
                </a:solidFill>
                <a:latin typeface="Ubuntu"/>
                <a:ea typeface="Ubuntu"/>
                <a:cs typeface="Ubuntu"/>
                <a:sym typeface="Ubuntu"/>
              </a:rPr>
              <a:t>W</a:t>
            </a:r>
            <a:r>
              <a:rPr baseline="30000" lang="ca">
                <a:solidFill>
                  <a:srgbClr val="FF00FF"/>
                </a:solidFill>
                <a:latin typeface="Ubuntu"/>
                <a:ea typeface="Ubuntu"/>
                <a:cs typeface="Ubuntu"/>
                <a:sym typeface="Ubuntu"/>
              </a:rPr>
              <a:t>Q</a:t>
            </a:r>
            <a:r>
              <a:rPr lang="ca">
                <a:latin typeface="Ubuntu"/>
                <a:ea typeface="Ubuntu"/>
                <a:cs typeface="Ubuntu"/>
                <a:sym typeface="Ubuntu"/>
              </a:rPr>
              <a:t>, </a:t>
            </a:r>
            <a:r>
              <a:rPr lang="ca">
                <a:solidFill>
                  <a:srgbClr val="FF6633"/>
                </a:solidFill>
                <a:latin typeface="Ubuntu"/>
                <a:ea typeface="Ubuntu"/>
                <a:cs typeface="Ubuntu"/>
                <a:sym typeface="Ubuntu"/>
              </a:rPr>
              <a:t>W</a:t>
            </a:r>
            <a:r>
              <a:rPr baseline="30000" lang="ca">
                <a:solidFill>
                  <a:srgbClr val="FF6633"/>
                </a:solidFill>
                <a:latin typeface="Ubuntu"/>
                <a:ea typeface="Ubuntu"/>
                <a:cs typeface="Ubuntu"/>
                <a:sym typeface="Ubuntu"/>
              </a:rPr>
              <a:t>K</a:t>
            </a:r>
            <a:r>
              <a:rPr lang="ca">
                <a:latin typeface="Ubuntu"/>
                <a:ea typeface="Ubuntu"/>
                <a:cs typeface="Ubuntu"/>
                <a:sym typeface="Ubuntu"/>
              </a:rPr>
              <a:t> and </a:t>
            </a:r>
            <a:r>
              <a:rPr lang="ca">
                <a:solidFill>
                  <a:srgbClr val="2980B9"/>
                </a:solidFill>
                <a:latin typeface="Ubuntu"/>
                <a:ea typeface="Ubuntu"/>
                <a:cs typeface="Ubuntu"/>
                <a:sym typeface="Ubuntu"/>
              </a:rPr>
              <a:t>W</a:t>
            </a:r>
            <a:r>
              <a:rPr baseline="30000" lang="ca">
                <a:solidFill>
                  <a:srgbClr val="2980B9"/>
                </a:solidFill>
                <a:latin typeface="Ubuntu"/>
                <a:ea typeface="Ubuntu"/>
                <a:cs typeface="Ubuntu"/>
                <a:sym typeface="Ubuntu"/>
              </a:rPr>
              <a:t>V</a:t>
            </a:r>
            <a:r>
              <a:rPr lang="ca">
                <a:latin typeface="Ubuntu"/>
                <a:ea typeface="Ubuntu"/>
                <a:cs typeface="Ubuntu"/>
                <a:sym typeface="Ubuntu"/>
              </a:rPr>
              <a:t> are </a:t>
            </a:r>
            <a:r>
              <a:rPr b="1" lang="ca">
                <a:latin typeface="Ubuntu"/>
                <a:ea typeface="Ubuntu"/>
                <a:cs typeface="Ubuntu"/>
                <a:sym typeface="Ubuntu"/>
              </a:rPr>
              <a:t>projection layers</a:t>
            </a:r>
            <a:r>
              <a:rPr lang="ca">
                <a:latin typeface="Ubuntu"/>
                <a:ea typeface="Ubuntu"/>
                <a:cs typeface="Ubuntu"/>
                <a:sym typeface="Ubuntu"/>
              </a:rPr>
              <a:t> </a:t>
            </a:r>
            <a:r>
              <a:rPr lang="ca" u="sng">
                <a:latin typeface="Ubuntu"/>
                <a:ea typeface="Ubuntu"/>
                <a:cs typeface="Ubuntu"/>
                <a:sym typeface="Ubuntu"/>
              </a:rPr>
              <a:t>shared</a:t>
            </a:r>
            <a:r>
              <a:rPr lang="ca">
                <a:latin typeface="Ubuntu"/>
                <a:ea typeface="Ubuntu"/>
                <a:cs typeface="Ubuntu"/>
                <a:sym typeface="Ubuntu"/>
              </a:rPr>
              <a:t> across all words.</a:t>
            </a:r>
            <a:endParaRPr>
              <a:latin typeface="Ubuntu"/>
              <a:ea typeface="Ubuntu"/>
              <a:cs typeface="Ubuntu"/>
              <a:sym typeface="Ubuntu"/>
            </a:endParaRPr>
          </a:p>
        </p:txBody>
      </p:sp>
      <p:sp>
        <p:nvSpPr>
          <p:cNvPr id="698" name="Google Shape;698;p85"/>
          <p:cNvSpPr txBox="1"/>
          <p:nvPr/>
        </p:nvSpPr>
        <p:spPr>
          <a:xfrm>
            <a:off x="366900" y="1728600"/>
            <a:ext cx="4988400" cy="304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Ubuntu"/>
              <a:buChar char="●"/>
            </a:pPr>
            <a:r>
              <a:rPr lang="ca" sz="1800">
                <a:latin typeface="Ubuntu"/>
                <a:ea typeface="Ubuntu"/>
                <a:cs typeface="Ubuntu"/>
                <a:sym typeface="Ubuntu"/>
              </a:rPr>
              <a:t>a</a:t>
            </a:r>
            <a:r>
              <a:rPr baseline="-25000" lang="ca" sz="1800">
                <a:latin typeface="Ubuntu"/>
                <a:ea typeface="Ubuntu"/>
                <a:cs typeface="Ubuntu"/>
                <a:sym typeface="Ubuntu"/>
              </a:rPr>
              <a:t>ij</a:t>
            </a:r>
            <a:r>
              <a:rPr lang="ca" sz="1800">
                <a:latin typeface="Ubuntu"/>
                <a:ea typeface="Ubuntu"/>
                <a:cs typeface="Ubuntu"/>
                <a:sym typeface="Ubuntu"/>
              </a:rPr>
              <a:t> = f(x</a:t>
            </a:r>
            <a:r>
              <a:rPr baseline="-25000" lang="ca" sz="1800">
                <a:latin typeface="Ubuntu"/>
                <a:ea typeface="Ubuntu"/>
                <a:cs typeface="Ubuntu"/>
                <a:sym typeface="Ubuntu"/>
              </a:rPr>
              <a:t>i</a:t>
            </a:r>
            <a:r>
              <a:rPr lang="ca" sz="1800">
                <a:latin typeface="Ubuntu"/>
                <a:ea typeface="Ubuntu"/>
                <a:cs typeface="Ubuntu"/>
                <a:sym typeface="Ubuntu"/>
              </a:rPr>
              <a:t>)</a:t>
            </a:r>
            <a:r>
              <a:rPr baseline="30000" lang="ca" sz="1800">
                <a:latin typeface="Ubuntu"/>
                <a:ea typeface="Ubuntu"/>
                <a:cs typeface="Ubuntu"/>
                <a:sym typeface="Ubuntu"/>
              </a:rPr>
              <a:t>T</a:t>
            </a:r>
            <a:r>
              <a:rPr lang="ca" sz="1800">
                <a:latin typeface="Ubuntu"/>
                <a:ea typeface="Ubuntu"/>
                <a:cs typeface="Ubuntu"/>
                <a:sym typeface="Ubuntu"/>
              </a:rPr>
              <a:t> · g(x</a:t>
            </a:r>
            <a:r>
              <a:rPr baseline="-25000" lang="ca" sz="1800">
                <a:latin typeface="Ubuntu"/>
                <a:ea typeface="Ubuntu"/>
                <a:cs typeface="Ubuntu"/>
                <a:sym typeface="Ubuntu"/>
              </a:rPr>
              <a:t>j</a:t>
            </a:r>
            <a:r>
              <a:rPr lang="ca" sz="1800">
                <a:latin typeface="Ubuntu"/>
                <a:ea typeface="Ubuntu"/>
                <a:cs typeface="Ubuntu"/>
                <a:sym typeface="Ubuntu"/>
              </a:rPr>
              <a:t>)</a:t>
            </a:r>
            <a:endParaRPr sz="1800">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Char char="●"/>
            </a:pPr>
            <a:r>
              <a:rPr lang="ca" sz="1800">
                <a:solidFill>
                  <a:schemeClr val="dk1"/>
                </a:solidFill>
                <a:latin typeface="Ubuntu"/>
                <a:ea typeface="Ubuntu"/>
                <a:cs typeface="Ubuntu"/>
                <a:sym typeface="Ubuntu"/>
              </a:rPr>
              <a:t>a</a:t>
            </a:r>
            <a:r>
              <a:rPr baseline="-25000" lang="ca" sz="1800">
                <a:solidFill>
                  <a:schemeClr val="dk1"/>
                </a:solidFill>
                <a:latin typeface="Ubuntu"/>
                <a:ea typeface="Ubuntu"/>
                <a:cs typeface="Ubuntu"/>
                <a:sym typeface="Ubuntu"/>
              </a:rPr>
              <a:t>ij</a:t>
            </a:r>
            <a:r>
              <a:rPr lang="ca" sz="1800">
                <a:solidFill>
                  <a:schemeClr val="dk1"/>
                </a:solidFill>
                <a:latin typeface="Ubuntu"/>
                <a:ea typeface="Ubuntu"/>
                <a:cs typeface="Ubuntu"/>
                <a:sym typeface="Ubuntu"/>
              </a:rPr>
              <a:t> = f(x</a:t>
            </a:r>
            <a:r>
              <a:rPr baseline="-25000" lang="ca" sz="1800">
                <a:solidFill>
                  <a:schemeClr val="dk1"/>
                </a:solidFill>
                <a:latin typeface="Ubuntu"/>
                <a:ea typeface="Ubuntu"/>
                <a:cs typeface="Ubuntu"/>
                <a:sym typeface="Ubuntu"/>
              </a:rPr>
              <a:t>i</a:t>
            </a:r>
            <a:r>
              <a:rPr lang="ca" sz="1800">
                <a:solidFill>
                  <a:schemeClr val="dk1"/>
                </a:solidFill>
                <a:latin typeface="Ubuntu"/>
                <a:ea typeface="Ubuntu"/>
                <a:cs typeface="Ubuntu"/>
                <a:sym typeface="Ubuntu"/>
              </a:rPr>
              <a:t>)</a:t>
            </a:r>
            <a:r>
              <a:rPr baseline="30000" lang="ca" sz="1800">
                <a:solidFill>
                  <a:schemeClr val="dk1"/>
                </a:solidFill>
                <a:latin typeface="Ubuntu"/>
                <a:ea typeface="Ubuntu"/>
                <a:cs typeface="Ubuntu"/>
                <a:sym typeface="Ubuntu"/>
              </a:rPr>
              <a:t>T</a:t>
            </a:r>
            <a:r>
              <a:rPr lang="ca" sz="1800">
                <a:solidFill>
                  <a:schemeClr val="dk1"/>
                </a:solidFill>
                <a:latin typeface="Ubuntu"/>
                <a:ea typeface="Ubuntu"/>
                <a:cs typeface="Ubuntu"/>
                <a:sym typeface="Ubuntu"/>
              </a:rPr>
              <a:t> · g(y</a:t>
            </a:r>
            <a:r>
              <a:rPr baseline="-25000" lang="ca" sz="1800">
                <a:solidFill>
                  <a:schemeClr val="dk1"/>
                </a:solidFill>
                <a:latin typeface="Ubuntu"/>
                <a:ea typeface="Ubuntu"/>
                <a:cs typeface="Ubuntu"/>
                <a:sym typeface="Ubuntu"/>
              </a:rPr>
              <a:t>j</a:t>
            </a:r>
            <a:r>
              <a:rPr lang="ca" sz="1800">
                <a:solidFill>
                  <a:schemeClr val="dk1"/>
                </a:solidFill>
                <a:latin typeface="Ubuntu"/>
                <a:ea typeface="Ubuntu"/>
                <a:cs typeface="Ubuntu"/>
                <a:sym typeface="Ubuntu"/>
              </a:rPr>
              <a:t>)</a:t>
            </a:r>
            <a:endParaRPr sz="1800">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Char char="●"/>
            </a:pPr>
            <a:r>
              <a:rPr lang="ca" sz="1800">
                <a:solidFill>
                  <a:schemeClr val="dk1"/>
                </a:solidFill>
                <a:latin typeface="Ubuntu"/>
                <a:ea typeface="Ubuntu"/>
                <a:cs typeface="Ubuntu"/>
                <a:sym typeface="Ubuntu"/>
              </a:rPr>
              <a:t>a</a:t>
            </a:r>
            <a:r>
              <a:rPr baseline="-25000" lang="ca" sz="1800">
                <a:solidFill>
                  <a:schemeClr val="dk1"/>
                </a:solidFill>
                <a:latin typeface="Ubuntu"/>
                <a:ea typeface="Ubuntu"/>
                <a:cs typeface="Ubuntu"/>
                <a:sym typeface="Ubuntu"/>
              </a:rPr>
              <a:t>ij</a:t>
            </a:r>
            <a:r>
              <a:rPr lang="ca" sz="1800">
                <a:solidFill>
                  <a:schemeClr val="dk1"/>
                </a:solidFill>
                <a:latin typeface="Ubuntu"/>
                <a:ea typeface="Ubuntu"/>
                <a:cs typeface="Ubuntu"/>
                <a:sym typeface="Ubuntu"/>
              </a:rPr>
              <a:t> = softmax[ f(x</a:t>
            </a:r>
            <a:r>
              <a:rPr baseline="-25000" lang="ca" sz="1800">
                <a:solidFill>
                  <a:schemeClr val="dk1"/>
                </a:solidFill>
                <a:latin typeface="Ubuntu"/>
                <a:ea typeface="Ubuntu"/>
                <a:cs typeface="Ubuntu"/>
                <a:sym typeface="Ubuntu"/>
              </a:rPr>
              <a:t>i</a:t>
            </a:r>
            <a:r>
              <a:rPr lang="ca" sz="1800">
                <a:solidFill>
                  <a:schemeClr val="dk1"/>
                </a:solidFill>
                <a:latin typeface="Ubuntu"/>
                <a:ea typeface="Ubuntu"/>
                <a:cs typeface="Ubuntu"/>
                <a:sym typeface="Ubuntu"/>
              </a:rPr>
              <a:t>)</a:t>
            </a:r>
            <a:r>
              <a:rPr baseline="30000" lang="ca" sz="1800">
                <a:solidFill>
                  <a:schemeClr val="dk1"/>
                </a:solidFill>
                <a:latin typeface="Ubuntu"/>
                <a:ea typeface="Ubuntu"/>
                <a:cs typeface="Ubuntu"/>
                <a:sym typeface="Ubuntu"/>
              </a:rPr>
              <a:t>T</a:t>
            </a:r>
            <a:r>
              <a:rPr lang="ca" sz="1800">
                <a:solidFill>
                  <a:schemeClr val="dk1"/>
                </a:solidFill>
                <a:latin typeface="Ubuntu"/>
                <a:ea typeface="Ubuntu"/>
                <a:cs typeface="Ubuntu"/>
                <a:sym typeface="Ubuntu"/>
              </a:rPr>
              <a:t> · g(x</a:t>
            </a:r>
            <a:r>
              <a:rPr baseline="-25000" lang="ca" sz="1800">
                <a:solidFill>
                  <a:schemeClr val="dk1"/>
                </a:solidFill>
                <a:latin typeface="Ubuntu"/>
                <a:ea typeface="Ubuntu"/>
                <a:cs typeface="Ubuntu"/>
                <a:sym typeface="Ubuntu"/>
              </a:rPr>
              <a:t>j</a:t>
            </a:r>
            <a:r>
              <a:rPr lang="ca" sz="1800">
                <a:solidFill>
                  <a:schemeClr val="dk1"/>
                </a:solidFill>
                <a:latin typeface="Ubuntu"/>
                <a:ea typeface="Ubuntu"/>
                <a:cs typeface="Ubuntu"/>
                <a:sym typeface="Ubuntu"/>
              </a:rPr>
              <a:t>) ]</a:t>
            </a:r>
            <a:endParaRPr sz="1800">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Char char="●"/>
            </a:pPr>
            <a:r>
              <a:rPr lang="ca" sz="1800">
                <a:solidFill>
                  <a:schemeClr val="dk1"/>
                </a:solidFill>
                <a:latin typeface="Ubuntu"/>
                <a:ea typeface="Ubuntu"/>
                <a:cs typeface="Ubuntu"/>
                <a:sym typeface="Ubuntu"/>
              </a:rPr>
              <a:t>a</a:t>
            </a:r>
            <a:r>
              <a:rPr baseline="-25000" lang="ca" sz="1800">
                <a:solidFill>
                  <a:schemeClr val="dk1"/>
                </a:solidFill>
                <a:latin typeface="Ubuntu"/>
                <a:ea typeface="Ubuntu"/>
                <a:cs typeface="Ubuntu"/>
                <a:sym typeface="Ubuntu"/>
              </a:rPr>
              <a:t>ij</a:t>
            </a:r>
            <a:r>
              <a:rPr lang="ca" sz="1800">
                <a:solidFill>
                  <a:schemeClr val="dk1"/>
                </a:solidFill>
                <a:latin typeface="Ubuntu"/>
                <a:ea typeface="Ubuntu"/>
                <a:cs typeface="Ubuntu"/>
                <a:sym typeface="Ubuntu"/>
              </a:rPr>
              <a:t> = softmax[ f(x</a:t>
            </a:r>
            <a:r>
              <a:rPr baseline="-25000" lang="ca" sz="1800">
                <a:solidFill>
                  <a:schemeClr val="dk1"/>
                </a:solidFill>
                <a:latin typeface="Ubuntu"/>
                <a:ea typeface="Ubuntu"/>
                <a:cs typeface="Ubuntu"/>
                <a:sym typeface="Ubuntu"/>
              </a:rPr>
              <a:t>i</a:t>
            </a:r>
            <a:r>
              <a:rPr lang="ca" sz="1800">
                <a:solidFill>
                  <a:schemeClr val="dk1"/>
                </a:solidFill>
                <a:latin typeface="Ubuntu"/>
                <a:ea typeface="Ubuntu"/>
                <a:cs typeface="Ubuntu"/>
                <a:sym typeface="Ubuntu"/>
              </a:rPr>
              <a:t>)</a:t>
            </a:r>
            <a:r>
              <a:rPr baseline="30000" lang="ca" sz="1800">
                <a:solidFill>
                  <a:schemeClr val="dk1"/>
                </a:solidFill>
                <a:latin typeface="Ubuntu"/>
                <a:ea typeface="Ubuntu"/>
                <a:cs typeface="Ubuntu"/>
                <a:sym typeface="Ubuntu"/>
              </a:rPr>
              <a:t>T</a:t>
            </a:r>
            <a:r>
              <a:rPr lang="ca" sz="1800">
                <a:solidFill>
                  <a:schemeClr val="dk1"/>
                </a:solidFill>
                <a:latin typeface="Ubuntu"/>
                <a:ea typeface="Ubuntu"/>
                <a:cs typeface="Ubuntu"/>
                <a:sym typeface="Ubuntu"/>
              </a:rPr>
              <a:t> · g(y</a:t>
            </a:r>
            <a:r>
              <a:rPr baseline="-25000" lang="ca" sz="1800">
                <a:solidFill>
                  <a:schemeClr val="dk1"/>
                </a:solidFill>
                <a:latin typeface="Ubuntu"/>
                <a:ea typeface="Ubuntu"/>
                <a:cs typeface="Ubuntu"/>
                <a:sym typeface="Ubuntu"/>
              </a:rPr>
              <a:t>j</a:t>
            </a:r>
            <a:r>
              <a:rPr lang="ca" sz="1800">
                <a:solidFill>
                  <a:schemeClr val="dk1"/>
                </a:solidFill>
                <a:latin typeface="Ubuntu"/>
                <a:ea typeface="Ubuntu"/>
                <a:cs typeface="Ubuntu"/>
                <a:sym typeface="Ubuntu"/>
              </a:rPr>
              <a:t>) ]</a:t>
            </a:r>
            <a:endParaRPr sz="1800">
              <a:solidFill>
                <a:schemeClr val="dk1"/>
              </a:solidFill>
              <a:latin typeface="Ubuntu"/>
              <a:ea typeface="Ubuntu"/>
              <a:cs typeface="Ubuntu"/>
              <a:sym typeface="Ubuntu"/>
            </a:endParaRPr>
          </a:p>
          <a:p>
            <a:pPr indent="0" lvl="0" marL="457200" rtl="0" algn="l">
              <a:lnSpc>
                <a:spcPct val="150000"/>
              </a:lnSpc>
              <a:spcBef>
                <a:spcPts val="0"/>
              </a:spcBef>
              <a:spcAft>
                <a:spcPts val="0"/>
              </a:spcAft>
              <a:buNone/>
            </a:pPr>
            <a:r>
              <a:t/>
            </a:r>
            <a:endParaRPr sz="1800">
              <a:latin typeface="Ubuntu"/>
              <a:ea typeface="Ubuntu"/>
              <a:cs typeface="Ubuntu"/>
              <a:sym typeface="Ubuntu"/>
            </a:endParaRPr>
          </a:p>
        </p:txBody>
      </p:sp>
      <p:sp>
        <p:nvSpPr>
          <p:cNvPr id="699" name="Google Shape;699;p8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Mechanisms: Scaled dot product</a:t>
            </a:r>
            <a:endParaRPr b="1"/>
          </a:p>
        </p:txBody>
      </p:sp>
      <p:sp>
        <p:nvSpPr>
          <p:cNvPr id="700" name="Google Shape;700;p85"/>
          <p:cNvSpPr/>
          <p:nvPr/>
        </p:nvSpPr>
        <p:spPr>
          <a:xfrm>
            <a:off x="156250" y="644575"/>
            <a:ext cx="8733600" cy="7098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sz="1800">
                <a:solidFill>
                  <a:srgbClr val="FF6633"/>
                </a:solidFill>
                <a:latin typeface="Ubuntu"/>
                <a:ea typeface="Ubuntu"/>
                <a:cs typeface="Ubuntu"/>
                <a:sym typeface="Ubuntu"/>
              </a:rPr>
              <a:t>Considering a </a:t>
            </a:r>
            <a:r>
              <a:rPr lang="ca" sz="1800" u="sng">
                <a:solidFill>
                  <a:srgbClr val="FF6633"/>
                </a:solidFill>
                <a:latin typeface="Ubuntu"/>
                <a:ea typeface="Ubuntu"/>
                <a:cs typeface="Ubuntu"/>
                <a:sym typeface="Ubuntu"/>
              </a:rPr>
              <a:t>dot-product attention</a:t>
            </a:r>
            <a:r>
              <a:rPr lang="ca" sz="1800">
                <a:solidFill>
                  <a:srgbClr val="FF6633"/>
                </a:solidFill>
                <a:latin typeface="Ubuntu"/>
                <a:ea typeface="Ubuntu"/>
                <a:cs typeface="Ubuntu"/>
                <a:sym typeface="Ubuntu"/>
              </a:rPr>
              <a:t>, how are the attention scores (a</a:t>
            </a:r>
            <a:r>
              <a:rPr baseline="-25000" lang="ca" sz="1800">
                <a:solidFill>
                  <a:srgbClr val="FF6633"/>
                </a:solidFill>
                <a:latin typeface="Ubuntu"/>
                <a:ea typeface="Ubuntu"/>
                <a:cs typeface="Ubuntu"/>
                <a:sym typeface="Ubuntu"/>
              </a:rPr>
              <a:t>ij</a:t>
            </a:r>
            <a:r>
              <a:rPr lang="ca" sz="1800">
                <a:solidFill>
                  <a:srgbClr val="FF6633"/>
                </a:solidFill>
                <a:latin typeface="Ubuntu"/>
                <a:ea typeface="Ubuntu"/>
                <a:cs typeface="Ubuntu"/>
                <a:sym typeface="Ubuntu"/>
              </a:rPr>
              <a:t>) between each pair of input tokens x</a:t>
            </a:r>
            <a:r>
              <a:rPr baseline="-25000" lang="ca" sz="1800">
                <a:solidFill>
                  <a:srgbClr val="FF6633"/>
                </a:solidFill>
                <a:latin typeface="Ubuntu"/>
                <a:ea typeface="Ubuntu"/>
                <a:cs typeface="Ubuntu"/>
                <a:sym typeface="Ubuntu"/>
              </a:rPr>
              <a:t>i</a:t>
            </a:r>
            <a:r>
              <a:rPr lang="ca" sz="1800">
                <a:solidFill>
                  <a:srgbClr val="FF6633"/>
                </a:solidFill>
                <a:latin typeface="Ubuntu"/>
                <a:ea typeface="Ubuntu"/>
                <a:cs typeface="Ubuntu"/>
                <a:sym typeface="Ubuntu"/>
              </a:rPr>
              <a:t> and x</a:t>
            </a:r>
            <a:r>
              <a:rPr baseline="-25000" lang="ca" sz="1800">
                <a:solidFill>
                  <a:srgbClr val="FF6633"/>
                </a:solidFill>
                <a:latin typeface="Ubuntu"/>
                <a:ea typeface="Ubuntu"/>
                <a:cs typeface="Ubuntu"/>
                <a:sym typeface="Ubuntu"/>
              </a:rPr>
              <a:t>j</a:t>
            </a:r>
            <a:r>
              <a:rPr lang="ca" sz="1800">
                <a:solidFill>
                  <a:srgbClr val="FF6633"/>
                </a:solidFill>
                <a:latin typeface="Ubuntu"/>
                <a:ea typeface="Ubuntu"/>
                <a:cs typeface="Ubuntu"/>
                <a:sym typeface="Ubuntu"/>
              </a:rPr>
              <a:t> computed ?</a:t>
            </a:r>
            <a:endParaRPr sz="1800">
              <a:solidFill>
                <a:srgbClr val="FF6633"/>
              </a:solidFill>
              <a:latin typeface="Ubuntu"/>
              <a:ea typeface="Ubuntu"/>
              <a:cs typeface="Ubuntu"/>
              <a:sym typeface="Ubuntu"/>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706" name="Google Shape;706;p86"/>
          <p:cNvSpPr/>
          <p:nvPr/>
        </p:nvSpPr>
        <p:spPr>
          <a:xfrm>
            <a:off x="156250" y="644575"/>
            <a:ext cx="8733600" cy="7098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sz="1800">
                <a:solidFill>
                  <a:srgbClr val="FF6633"/>
                </a:solidFill>
                <a:latin typeface="Ubuntu"/>
                <a:ea typeface="Ubuntu"/>
                <a:cs typeface="Ubuntu"/>
                <a:sym typeface="Ubuntu"/>
              </a:rPr>
              <a:t>Considering a </a:t>
            </a:r>
            <a:r>
              <a:rPr lang="ca" sz="1800" u="sng">
                <a:solidFill>
                  <a:srgbClr val="FF6633"/>
                </a:solidFill>
                <a:latin typeface="Ubuntu"/>
                <a:ea typeface="Ubuntu"/>
                <a:cs typeface="Ubuntu"/>
                <a:sym typeface="Ubuntu"/>
              </a:rPr>
              <a:t>dot-product attention</a:t>
            </a:r>
            <a:r>
              <a:rPr lang="ca" sz="1800">
                <a:solidFill>
                  <a:srgbClr val="FF6633"/>
                </a:solidFill>
                <a:latin typeface="Ubuntu"/>
                <a:ea typeface="Ubuntu"/>
                <a:cs typeface="Ubuntu"/>
                <a:sym typeface="Ubuntu"/>
              </a:rPr>
              <a:t>, how are the attention scores (a</a:t>
            </a:r>
            <a:r>
              <a:rPr baseline="-25000" lang="ca" sz="1800">
                <a:solidFill>
                  <a:srgbClr val="FF6633"/>
                </a:solidFill>
                <a:latin typeface="Ubuntu"/>
                <a:ea typeface="Ubuntu"/>
                <a:cs typeface="Ubuntu"/>
                <a:sym typeface="Ubuntu"/>
              </a:rPr>
              <a:t>ij</a:t>
            </a:r>
            <a:r>
              <a:rPr lang="ca" sz="1800">
                <a:solidFill>
                  <a:srgbClr val="FF6633"/>
                </a:solidFill>
                <a:latin typeface="Ubuntu"/>
                <a:ea typeface="Ubuntu"/>
                <a:cs typeface="Ubuntu"/>
                <a:sym typeface="Ubuntu"/>
              </a:rPr>
              <a:t>) between each pair of input tokens x</a:t>
            </a:r>
            <a:r>
              <a:rPr baseline="-25000" lang="ca" sz="1800">
                <a:solidFill>
                  <a:srgbClr val="FF6633"/>
                </a:solidFill>
                <a:latin typeface="Ubuntu"/>
                <a:ea typeface="Ubuntu"/>
                <a:cs typeface="Ubuntu"/>
                <a:sym typeface="Ubuntu"/>
              </a:rPr>
              <a:t>i</a:t>
            </a:r>
            <a:r>
              <a:rPr lang="ca" sz="1800">
                <a:solidFill>
                  <a:srgbClr val="FF6633"/>
                </a:solidFill>
                <a:latin typeface="Ubuntu"/>
                <a:ea typeface="Ubuntu"/>
                <a:cs typeface="Ubuntu"/>
                <a:sym typeface="Ubuntu"/>
              </a:rPr>
              <a:t> and x</a:t>
            </a:r>
            <a:r>
              <a:rPr baseline="-25000" lang="ca" sz="1800">
                <a:solidFill>
                  <a:srgbClr val="FF6633"/>
                </a:solidFill>
                <a:latin typeface="Ubuntu"/>
                <a:ea typeface="Ubuntu"/>
                <a:cs typeface="Ubuntu"/>
                <a:sym typeface="Ubuntu"/>
              </a:rPr>
              <a:t>j</a:t>
            </a:r>
            <a:r>
              <a:rPr lang="ca" sz="1800">
                <a:solidFill>
                  <a:srgbClr val="FF6633"/>
                </a:solidFill>
                <a:latin typeface="Ubuntu"/>
                <a:ea typeface="Ubuntu"/>
                <a:cs typeface="Ubuntu"/>
                <a:sym typeface="Ubuntu"/>
              </a:rPr>
              <a:t> computed ?</a:t>
            </a:r>
            <a:endParaRPr sz="1800">
              <a:solidFill>
                <a:srgbClr val="FF6633"/>
              </a:solidFill>
              <a:latin typeface="Ubuntu"/>
              <a:ea typeface="Ubuntu"/>
              <a:cs typeface="Ubuntu"/>
              <a:sym typeface="Ubuntu"/>
            </a:endParaRPr>
          </a:p>
        </p:txBody>
      </p:sp>
      <p:sp>
        <p:nvSpPr>
          <p:cNvPr id="707" name="Google Shape;707;p86"/>
          <p:cNvSpPr txBox="1"/>
          <p:nvPr/>
        </p:nvSpPr>
        <p:spPr>
          <a:xfrm>
            <a:off x="6060325" y="1405600"/>
            <a:ext cx="2773500" cy="27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00FF"/>
                </a:solidFill>
                <a:latin typeface="Ubuntu"/>
                <a:ea typeface="Ubuntu"/>
                <a:cs typeface="Ubuntu"/>
                <a:sym typeface="Ubuntu"/>
              </a:rPr>
              <a:t>Query (Q)</a:t>
            </a:r>
            <a:endParaRPr>
              <a:solidFill>
                <a:srgbClr val="FF00FF"/>
              </a:solidFill>
              <a:latin typeface="Ubuntu"/>
              <a:ea typeface="Ubuntu"/>
              <a:cs typeface="Ubuntu"/>
              <a:sym typeface="Ubuntu"/>
            </a:endParaRPr>
          </a:p>
          <a:p>
            <a:pPr indent="0" lvl="0" marL="0" rtl="0" algn="l">
              <a:spcBef>
                <a:spcPts val="0"/>
              </a:spcBef>
              <a:spcAft>
                <a:spcPts val="0"/>
              </a:spcAft>
              <a:buNone/>
            </a:pPr>
            <a:r>
              <a:rPr lang="ca">
                <a:solidFill>
                  <a:srgbClr val="FF00FF"/>
                </a:solidFill>
                <a:latin typeface="Ubuntu"/>
                <a:ea typeface="Ubuntu"/>
                <a:cs typeface="Ubuntu"/>
                <a:sym typeface="Ubuntu"/>
              </a:rPr>
              <a:t>g(x)</a:t>
            </a:r>
            <a:r>
              <a:rPr lang="ca">
                <a:solidFill>
                  <a:schemeClr val="dk1"/>
                </a:solidFill>
                <a:latin typeface="Ubuntu"/>
                <a:ea typeface="Ubuntu"/>
                <a:cs typeface="Ubuntu"/>
                <a:sym typeface="Ubuntu"/>
              </a:rPr>
              <a:t> = </a:t>
            </a:r>
            <a:r>
              <a:rPr lang="ca">
                <a:solidFill>
                  <a:srgbClr val="FF00FF"/>
                </a:solidFill>
                <a:latin typeface="Ubuntu"/>
                <a:ea typeface="Ubuntu"/>
                <a:cs typeface="Ubuntu"/>
                <a:sym typeface="Ubuntu"/>
              </a:rPr>
              <a:t>W</a:t>
            </a:r>
            <a:r>
              <a:rPr baseline="30000" lang="ca">
                <a:solidFill>
                  <a:srgbClr val="FF00FF"/>
                </a:solidFill>
                <a:latin typeface="Ubuntu"/>
                <a:ea typeface="Ubuntu"/>
                <a:cs typeface="Ubuntu"/>
                <a:sym typeface="Ubuntu"/>
              </a:rPr>
              <a:t>Q</a:t>
            </a:r>
            <a:r>
              <a:rPr baseline="30000" lang="ca">
                <a:solidFill>
                  <a:schemeClr val="dk1"/>
                </a:solidFill>
                <a:latin typeface="Ubuntu"/>
                <a:ea typeface="Ubuntu"/>
                <a:cs typeface="Ubuntu"/>
                <a:sym typeface="Ubuntu"/>
              </a:rPr>
              <a:t> </a:t>
            </a:r>
            <a:r>
              <a:rPr lang="ca">
                <a:solidFill>
                  <a:schemeClr val="dk1"/>
                </a:solidFill>
                <a:latin typeface="Ubuntu"/>
                <a:ea typeface="Ubuntu"/>
                <a:cs typeface="Ubuntu"/>
                <a:sym typeface="Ubuntu"/>
              </a:rPr>
              <a:t>x</a:t>
            </a:r>
            <a:endParaRPr>
              <a:solidFill>
                <a:schemeClr val="dk1"/>
              </a:solidFill>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lang="ca">
                <a:solidFill>
                  <a:srgbClr val="FF6633"/>
                </a:solidFill>
                <a:latin typeface="Ubuntu"/>
                <a:ea typeface="Ubuntu"/>
                <a:cs typeface="Ubuntu"/>
                <a:sym typeface="Ubuntu"/>
              </a:rPr>
              <a:t>Key (K)</a:t>
            </a:r>
            <a:endParaRPr>
              <a:solidFill>
                <a:srgbClr val="FF6633"/>
              </a:solidFill>
              <a:latin typeface="Ubuntu"/>
              <a:ea typeface="Ubuntu"/>
              <a:cs typeface="Ubuntu"/>
              <a:sym typeface="Ubuntu"/>
            </a:endParaRPr>
          </a:p>
          <a:p>
            <a:pPr indent="0" lvl="0" marL="0" rtl="0" algn="l">
              <a:spcBef>
                <a:spcPts val="0"/>
              </a:spcBef>
              <a:spcAft>
                <a:spcPts val="0"/>
              </a:spcAft>
              <a:buNone/>
            </a:pPr>
            <a:r>
              <a:rPr lang="ca">
                <a:solidFill>
                  <a:srgbClr val="FF6633"/>
                </a:solidFill>
                <a:latin typeface="Ubuntu"/>
                <a:ea typeface="Ubuntu"/>
                <a:cs typeface="Ubuntu"/>
                <a:sym typeface="Ubuntu"/>
              </a:rPr>
              <a:t>f(x)</a:t>
            </a:r>
            <a:r>
              <a:rPr lang="ca">
                <a:latin typeface="Ubuntu"/>
                <a:ea typeface="Ubuntu"/>
                <a:cs typeface="Ubuntu"/>
                <a:sym typeface="Ubuntu"/>
              </a:rPr>
              <a:t> = </a:t>
            </a:r>
            <a:r>
              <a:rPr lang="ca">
                <a:solidFill>
                  <a:srgbClr val="FF6633"/>
                </a:solidFill>
                <a:latin typeface="Ubuntu"/>
                <a:ea typeface="Ubuntu"/>
                <a:cs typeface="Ubuntu"/>
                <a:sym typeface="Ubuntu"/>
              </a:rPr>
              <a:t>W</a:t>
            </a:r>
            <a:r>
              <a:rPr baseline="30000" lang="ca">
                <a:solidFill>
                  <a:srgbClr val="FF6633"/>
                </a:solidFill>
                <a:latin typeface="Ubuntu"/>
                <a:ea typeface="Ubuntu"/>
                <a:cs typeface="Ubuntu"/>
                <a:sym typeface="Ubuntu"/>
              </a:rPr>
              <a:t>K</a:t>
            </a:r>
            <a:r>
              <a:rPr lang="ca">
                <a:latin typeface="Ubuntu"/>
                <a:ea typeface="Ubuntu"/>
                <a:cs typeface="Ubuntu"/>
                <a:sym typeface="Ubuntu"/>
              </a:rPr>
              <a:t> x</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lang="ca">
                <a:solidFill>
                  <a:srgbClr val="2980B9"/>
                </a:solidFill>
                <a:latin typeface="Ubuntu"/>
                <a:ea typeface="Ubuntu"/>
                <a:cs typeface="Ubuntu"/>
                <a:sym typeface="Ubuntu"/>
              </a:rPr>
              <a:t>Value (V)</a:t>
            </a:r>
            <a:endParaRPr>
              <a:solidFill>
                <a:srgbClr val="2980B9"/>
              </a:solidFill>
              <a:latin typeface="Ubuntu"/>
              <a:ea typeface="Ubuntu"/>
              <a:cs typeface="Ubuntu"/>
              <a:sym typeface="Ubuntu"/>
            </a:endParaRPr>
          </a:p>
          <a:p>
            <a:pPr indent="0" lvl="0" marL="0" rtl="0" algn="l">
              <a:spcBef>
                <a:spcPts val="0"/>
              </a:spcBef>
              <a:spcAft>
                <a:spcPts val="0"/>
              </a:spcAft>
              <a:buNone/>
            </a:pPr>
            <a:r>
              <a:rPr lang="ca">
                <a:solidFill>
                  <a:srgbClr val="2980B9"/>
                </a:solidFill>
                <a:latin typeface="Ubuntu"/>
                <a:ea typeface="Ubuntu"/>
                <a:cs typeface="Ubuntu"/>
                <a:sym typeface="Ubuntu"/>
              </a:rPr>
              <a:t>h(x)</a:t>
            </a:r>
            <a:r>
              <a:rPr lang="ca">
                <a:latin typeface="Ubuntu"/>
                <a:ea typeface="Ubuntu"/>
                <a:cs typeface="Ubuntu"/>
                <a:sym typeface="Ubuntu"/>
              </a:rPr>
              <a:t> = </a:t>
            </a:r>
            <a:r>
              <a:rPr lang="ca">
                <a:solidFill>
                  <a:srgbClr val="2980B9"/>
                </a:solidFill>
                <a:latin typeface="Ubuntu"/>
                <a:ea typeface="Ubuntu"/>
                <a:cs typeface="Ubuntu"/>
                <a:sym typeface="Ubuntu"/>
              </a:rPr>
              <a:t>W</a:t>
            </a:r>
            <a:r>
              <a:rPr baseline="30000" lang="ca">
                <a:solidFill>
                  <a:srgbClr val="2980B9"/>
                </a:solidFill>
                <a:latin typeface="Ubuntu"/>
                <a:ea typeface="Ubuntu"/>
                <a:cs typeface="Ubuntu"/>
                <a:sym typeface="Ubuntu"/>
              </a:rPr>
              <a:t>V</a:t>
            </a:r>
            <a:r>
              <a:rPr lang="ca">
                <a:latin typeface="Ubuntu"/>
                <a:ea typeface="Ubuntu"/>
                <a:cs typeface="Ubuntu"/>
                <a:sym typeface="Ubuntu"/>
              </a:rPr>
              <a:t> x</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lang="ca">
                <a:solidFill>
                  <a:srgbClr val="FF00FF"/>
                </a:solidFill>
                <a:latin typeface="Ubuntu"/>
                <a:ea typeface="Ubuntu"/>
                <a:cs typeface="Ubuntu"/>
                <a:sym typeface="Ubuntu"/>
              </a:rPr>
              <a:t>W</a:t>
            </a:r>
            <a:r>
              <a:rPr baseline="30000" lang="ca">
                <a:solidFill>
                  <a:srgbClr val="FF00FF"/>
                </a:solidFill>
                <a:latin typeface="Ubuntu"/>
                <a:ea typeface="Ubuntu"/>
                <a:cs typeface="Ubuntu"/>
                <a:sym typeface="Ubuntu"/>
              </a:rPr>
              <a:t>Q</a:t>
            </a:r>
            <a:r>
              <a:rPr lang="ca">
                <a:latin typeface="Ubuntu"/>
                <a:ea typeface="Ubuntu"/>
                <a:cs typeface="Ubuntu"/>
                <a:sym typeface="Ubuntu"/>
              </a:rPr>
              <a:t>, </a:t>
            </a:r>
            <a:r>
              <a:rPr lang="ca">
                <a:solidFill>
                  <a:srgbClr val="FF6633"/>
                </a:solidFill>
                <a:latin typeface="Ubuntu"/>
                <a:ea typeface="Ubuntu"/>
                <a:cs typeface="Ubuntu"/>
                <a:sym typeface="Ubuntu"/>
              </a:rPr>
              <a:t>W</a:t>
            </a:r>
            <a:r>
              <a:rPr baseline="30000" lang="ca">
                <a:solidFill>
                  <a:srgbClr val="FF6633"/>
                </a:solidFill>
                <a:latin typeface="Ubuntu"/>
                <a:ea typeface="Ubuntu"/>
                <a:cs typeface="Ubuntu"/>
                <a:sym typeface="Ubuntu"/>
              </a:rPr>
              <a:t>K</a:t>
            </a:r>
            <a:r>
              <a:rPr lang="ca">
                <a:latin typeface="Ubuntu"/>
                <a:ea typeface="Ubuntu"/>
                <a:cs typeface="Ubuntu"/>
                <a:sym typeface="Ubuntu"/>
              </a:rPr>
              <a:t> and </a:t>
            </a:r>
            <a:r>
              <a:rPr lang="ca">
                <a:solidFill>
                  <a:srgbClr val="2980B9"/>
                </a:solidFill>
                <a:latin typeface="Ubuntu"/>
                <a:ea typeface="Ubuntu"/>
                <a:cs typeface="Ubuntu"/>
                <a:sym typeface="Ubuntu"/>
              </a:rPr>
              <a:t>W</a:t>
            </a:r>
            <a:r>
              <a:rPr baseline="30000" lang="ca">
                <a:solidFill>
                  <a:srgbClr val="2980B9"/>
                </a:solidFill>
                <a:latin typeface="Ubuntu"/>
                <a:ea typeface="Ubuntu"/>
                <a:cs typeface="Ubuntu"/>
                <a:sym typeface="Ubuntu"/>
              </a:rPr>
              <a:t>V</a:t>
            </a:r>
            <a:r>
              <a:rPr lang="ca">
                <a:latin typeface="Ubuntu"/>
                <a:ea typeface="Ubuntu"/>
                <a:cs typeface="Ubuntu"/>
                <a:sym typeface="Ubuntu"/>
              </a:rPr>
              <a:t> are projection layers </a:t>
            </a:r>
            <a:r>
              <a:rPr lang="ca" u="sng">
                <a:latin typeface="Ubuntu"/>
                <a:ea typeface="Ubuntu"/>
                <a:cs typeface="Ubuntu"/>
                <a:sym typeface="Ubuntu"/>
              </a:rPr>
              <a:t>shared</a:t>
            </a:r>
            <a:r>
              <a:rPr lang="ca">
                <a:latin typeface="Ubuntu"/>
                <a:ea typeface="Ubuntu"/>
                <a:cs typeface="Ubuntu"/>
                <a:sym typeface="Ubuntu"/>
              </a:rPr>
              <a:t> across all words.</a:t>
            </a:r>
            <a:endParaRPr>
              <a:latin typeface="Ubuntu"/>
              <a:ea typeface="Ubuntu"/>
              <a:cs typeface="Ubuntu"/>
              <a:sym typeface="Ubuntu"/>
            </a:endParaRPr>
          </a:p>
        </p:txBody>
      </p:sp>
      <p:sp>
        <p:nvSpPr>
          <p:cNvPr id="708" name="Google Shape;708;p86"/>
          <p:cNvSpPr txBox="1"/>
          <p:nvPr/>
        </p:nvSpPr>
        <p:spPr>
          <a:xfrm>
            <a:off x="366900" y="1728600"/>
            <a:ext cx="4988400" cy="3048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Ubuntu"/>
              <a:buChar char="●"/>
            </a:pPr>
            <a:r>
              <a:rPr lang="ca" sz="1800" strike="sngStrike">
                <a:latin typeface="Ubuntu"/>
                <a:ea typeface="Ubuntu"/>
                <a:cs typeface="Ubuntu"/>
                <a:sym typeface="Ubuntu"/>
              </a:rPr>
              <a:t>a</a:t>
            </a:r>
            <a:r>
              <a:rPr baseline="-25000" lang="ca" sz="1800" strike="sngStrike">
                <a:latin typeface="Ubuntu"/>
                <a:ea typeface="Ubuntu"/>
                <a:cs typeface="Ubuntu"/>
                <a:sym typeface="Ubuntu"/>
              </a:rPr>
              <a:t>ij</a:t>
            </a:r>
            <a:r>
              <a:rPr lang="ca" sz="1800" strike="sngStrike">
                <a:latin typeface="Ubuntu"/>
                <a:ea typeface="Ubuntu"/>
                <a:cs typeface="Ubuntu"/>
                <a:sym typeface="Ubuntu"/>
              </a:rPr>
              <a:t> = f(x</a:t>
            </a:r>
            <a:r>
              <a:rPr baseline="-25000" lang="ca" sz="1800" strike="sngStrike">
                <a:latin typeface="Ubuntu"/>
                <a:ea typeface="Ubuntu"/>
                <a:cs typeface="Ubuntu"/>
                <a:sym typeface="Ubuntu"/>
              </a:rPr>
              <a:t>i</a:t>
            </a:r>
            <a:r>
              <a:rPr lang="ca" sz="1800" strike="sngStrike">
                <a:latin typeface="Ubuntu"/>
                <a:ea typeface="Ubuntu"/>
                <a:cs typeface="Ubuntu"/>
                <a:sym typeface="Ubuntu"/>
              </a:rPr>
              <a:t>)</a:t>
            </a:r>
            <a:r>
              <a:rPr baseline="30000" lang="ca" sz="1800" strike="sngStrike">
                <a:latin typeface="Ubuntu"/>
                <a:ea typeface="Ubuntu"/>
                <a:cs typeface="Ubuntu"/>
                <a:sym typeface="Ubuntu"/>
              </a:rPr>
              <a:t>T</a:t>
            </a:r>
            <a:r>
              <a:rPr lang="ca" sz="1800" strike="sngStrike">
                <a:latin typeface="Ubuntu"/>
                <a:ea typeface="Ubuntu"/>
                <a:cs typeface="Ubuntu"/>
                <a:sym typeface="Ubuntu"/>
              </a:rPr>
              <a:t> · g(x</a:t>
            </a:r>
            <a:r>
              <a:rPr baseline="-25000" lang="ca" sz="1800" strike="sngStrike">
                <a:latin typeface="Ubuntu"/>
                <a:ea typeface="Ubuntu"/>
                <a:cs typeface="Ubuntu"/>
                <a:sym typeface="Ubuntu"/>
              </a:rPr>
              <a:t>j</a:t>
            </a:r>
            <a:r>
              <a:rPr lang="ca" sz="1800" strike="sngStrike">
                <a:latin typeface="Ubuntu"/>
                <a:ea typeface="Ubuntu"/>
                <a:cs typeface="Ubuntu"/>
                <a:sym typeface="Ubuntu"/>
              </a:rPr>
              <a:t>)</a:t>
            </a:r>
            <a:endParaRPr sz="1800" strike="sngStrike">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Char char="●"/>
            </a:pPr>
            <a:r>
              <a:rPr lang="ca" sz="1800" strike="sngStrike">
                <a:solidFill>
                  <a:schemeClr val="dk1"/>
                </a:solidFill>
                <a:latin typeface="Ubuntu"/>
                <a:ea typeface="Ubuntu"/>
                <a:cs typeface="Ubuntu"/>
                <a:sym typeface="Ubuntu"/>
              </a:rPr>
              <a:t>a</a:t>
            </a:r>
            <a:r>
              <a:rPr baseline="-25000" lang="ca" sz="1800" strike="sngStrike">
                <a:solidFill>
                  <a:schemeClr val="dk1"/>
                </a:solidFill>
                <a:latin typeface="Ubuntu"/>
                <a:ea typeface="Ubuntu"/>
                <a:cs typeface="Ubuntu"/>
                <a:sym typeface="Ubuntu"/>
              </a:rPr>
              <a:t>ij</a:t>
            </a:r>
            <a:r>
              <a:rPr lang="ca" sz="1800" strike="sngStrike">
                <a:solidFill>
                  <a:schemeClr val="dk1"/>
                </a:solidFill>
                <a:latin typeface="Ubuntu"/>
                <a:ea typeface="Ubuntu"/>
                <a:cs typeface="Ubuntu"/>
                <a:sym typeface="Ubuntu"/>
              </a:rPr>
              <a:t> = f(x</a:t>
            </a:r>
            <a:r>
              <a:rPr baseline="-25000" lang="ca" sz="1800" strike="sngStrike">
                <a:solidFill>
                  <a:schemeClr val="dk1"/>
                </a:solidFill>
                <a:latin typeface="Ubuntu"/>
                <a:ea typeface="Ubuntu"/>
                <a:cs typeface="Ubuntu"/>
                <a:sym typeface="Ubuntu"/>
              </a:rPr>
              <a:t>i</a:t>
            </a:r>
            <a:r>
              <a:rPr lang="ca" sz="1800" strike="sngStrike">
                <a:solidFill>
                  <a:schemeClr val="dk1"/>
                </a:solidFill>
                <a:latin typeface="Ubuntu"/>
                <a:ea typeface="Ubuntu"/>
                <a:cs typeface="Ubuntu"/>
                <a:sym typeface="Ubuntu"/>
              </a:rPr>
              <a:t>)</a:t>
            </a:r>
            <a:r>
              <a:rPr baseline="30000" lang="ca" sz="1800" strike="sngStrike">
                <a:solidFill>
                  <a:schemeClr val="dk1"/>
                </a:solidFill>
                <a:latin typeface="Ubuntu"/>
                <a:ea typeface="Ubuntu"/>
                <a:cs typeface="Ubuntu"/>
                <a:sym typeface="Ubuntu"/>
              </a:rPr>
              <a:t>T</a:t>
            </a:r>
            <a:r>
              <a:rPr lang="ca" sz="1800" strike="sngStrike">
                <a:solidFill>
                  <a:schemeClr val="dk1"/>
                </a:solidFill>
                <a:latin typeface="Ubuntu"/>
                <a:ea typeface="Ubuntu"/>
                <a:cs typeface="Ubuntu"/>
                <a:sym typeface="Ubuntu"/>
              </a:rPr>
              <a:t> · g(y</a:t>
            </a:r>
            <a:r>
              <a:rPr baseline="-25000" lang="ca" sz="1800" strike="sngStrike">
                <a:solidFill>
                  <a:schemeClr val="dk1"/>
                </a:solidFill>
                <a:latin typeface="Ubuntu"/>
                <a:ea typeface="Ubuntu"/>
                <a:cs typeface="Ubuntu"/>
                <a:sym typeface="Ubuntu"/>
              </a:rPr>
              <a:t>j</a:t>
            </a:r>
            <a:r>
              <a:rPr lang="ca" sz="1800" strike="sngStrike">
                <a:solidFill>
                  <a:schemeClr val="dk1"/>
                </a:solidFill>
                <a:latin typeface="Ubuntu"/>
                <a:ea typeface="Ubuntu"/>
                <a:cs typeface="Ubuntu"/>
                <a:sym typeface="Ubuntu"/>
              </a:rPr>
              <a:t>)</a:t>
            </a:r>
            <a:endParaRPr sz="1800" strike="sngStrike">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Char char="●"/>
            </a:pPr>
            <a:r>
              <a:rPr lang="ca" sz="1800">
                <a:solidFill>
                  <a:schemeClr val="dk1"/>
                </a:solidFill>
                <a:latin typeface="Ubuntu"/>
                <a:ea typeface="Ubuntu"/>
                <a:cs typeface="Ubuntu"/>
                <a:sym typeface="Ubuntu"/>
              </a:rPr>
              <a:t>a</a:t>
            </a:r>
            <a:r>
              <a:rPr baseline="-25000" lang="ca" sz="1800">
                <a:solidFill>
                  <a:schemeClr val="dk1"/>
                </a:solidFill>
                <a:latin typeface="Ubuntu"/>
                <a:ea typeface="Ubuntu"/>
                <a:cs typeface="Ubuntu"/>
                <a:sym typeface="Ubuntu"/>
              </a:rPr>
              <a:t>ij</a:t>
            </a:r>
            <a:r>
              <a:rPr lang="ca" sz="1800">
                <a:solidFill>
                  <a:schemeClr val="dk1"/>
                </a:solidFill>
                <a:latin typeface="Ubuntu"/>
                <a:ea typeface="Ubuntu"/>
                <a:cs typeface="Ubuntu"/>
                <a:sym typeface="Ubuntu"/>
              </a:rPr>
              <a:t> = softmax[ f(x</a:t>
            </a:r>
            <a:r>
              <a:rPr baseline="-25000" lang="ca" sz="1800">
                <a:solidFill>
                  <a:schemeClr val="dk1"/>
                </a:solidFill>
                <a:latin typeface="Ubuntu"/>
                <a:ea typeface="Ubuntu"/>
                <a:cs typeface="Ubuntu"/>
                <a:sym typeface="Ubuntu"/>
              </a:rPr>
              <a:t>i</a:t>
            </a:r>
            <a:r>
              <a:rPr lang="ca" sz="1800">
                <a:solidFill>
                  <a:schemeClr val="dk1"/>
                </a:solidFill>
                <a:latin typeface="Ubuntu"/>
                <a:ea typeface="Ubuntu"/>
                <a:cs typeface="Ubuntu"/>
                <a:sym typeface="Ubuntu"/>
              </a:rPr>
              <a:t>)</a:t>
            </a:r>
            <a:r>
              <a:rPr baseline="30000" lang="ca" sz="1800">
                <a:solidFill>
                  <a:schemeClr val="dk1"/>
                </a:solidFill>
                <a:latin typeface="Ubuntu"/>
                <a:ea typeface="Ubuntu"/>
                <a:cs typeface="Ubuntu"/>
                <a:sym typeface="Ubuntu"/>
              </a:rPr>
              <a:t>T</a:t>
            </a:r>
            <a:r>
              <a:rPr lang="ca" sz="1800">
                <a:solidFill>
                  <a:schemeClr val="dk1"/>
                </a:solidFill>
                <a:latin typeface="Ubuntu"/>
                <a:ea typeface="Ubuntu"/>
                <a:cs typeface="Ubuntu"/>
                <a:sym typeface="Ubuntu"/>
              </a:rPr>
              <a:t> · g(x</a:t>
            </a:r>
            <a:r>
              <a:rPr baseline="-25000" lang="ca" sz="1800">
                <a:solidFill>
                  <a:schemeClr val="dk1"/>
                </a:solidFill>
                <a:latin typeface="Ubuntu"/>
                <a:ea typeface="Ubuntu"/>
                <a:cs typeface="Ubuntu"/>
                <a:sym typeface="Ubuntu"/>
              </a:rPr>
              <a:t>j</a:t>
            </a:r>
            <a:r>
              <a:rPr lang="ca" sz="1800">
                <a:solidFill>
                  <a:schemeClr val="dk1"/>
                </a:solidFill>
                <a:latin typeface="Ubuntu"/>
                <a:ea typeface="Ubuntu"/>
                <a:cs typeface="Ubuntu"/>
                <a:sym typeface="Ubuntu"/>
              </a:rPr>
              <a:t>) ]</a:t>
            </a:r>
            <a:endParaRPr sz="1800">
              <a:solidFill>
                <a:schemeClr val="dk1"/>
              </a:solidFill>
              <a:latin typeface="Ubuntu"/>
              <a:ea typeface="Ubuntu"/>
              <a:cs typeface="Ubuntu"/>
              <a:sym typeface="Ubuntu"/>
            </a:endParaRPr>
          </a:p>
          <a:p>
            <a:pPr indent="-342900" lvl="0" marL="457200" rtl="0" algn="l">
              <a:lnSpc>
                <a:spcPct val="150000"/>
              </a:lnSpc>
              <a:spcBef>
                <a:spcPts val="0"/>
              </a:spcBef>
              <a:spcAft>
                <a:spcPts val="0"/>
              </a:spcAft>
              <a:buClr>
                <a:schemeClr val="dk1"/>
              </a:buClr>
              <a:buSzPts val="1800"/>
              <a:buFont typeface="Ubuntu"/>
              <a:buChar char="●"/>
            </a:pPr>
            <a:r>
              <a:rPr lang="ca" sz="1800" strike="sngStrike">
                <a:solidFill>
                  <a:schemeClr val="dk1"/>
                </a:solidFill>
                <a:latin typeface="Ubuntu"/>
                <a:ea typeface="Ubuntu"/>
                <a:cs typeface="Ubuntu"/>
                <a:sym typeface="Ubuntu"/>
              </a:rPr>
              <a:t>a</a:t>
            </a:r>
            <a:r>
              <a:rPr baseline="-25000" lang="ca" sz="1800" strike="sngStrike">
                <a:solidFill>
                  <a:schemeClr val="dk1"/>
                </a:solidFill>
                <a:latin typeface="Ubuntu"/>
                <a:ea typeface="Ubuntu"/>
                <a:cs typeface="Ubuntu"/>
                <a:sym typeface="Ubuntu"/>
              </a:rPr>
              <a:t>ij</a:t>
            </a:r>
            <a:r>
              <a:rPr lang="ca" sz="1800" strike="sngStrike">
                <a:solidFill>
                  <a:schemeClr val="dk1"/>
                </a:solidFill>
                <a:latin typeface="Ubuntu"/>
                <a:ea typeface="Ubuntu"/>
                <a:cs typeface="Ubuntu"/>
                <a:sym typeface="Ubuntu"/>
              </a:rPr>
              <a:t> = softmax[ f(x</a:t>
            </a:r>
            <a:r>
              <a:rPr baseline="-25000" lang="ca" sz="1800" strike="sngStrike">
                <a:solidFill>
                  <a:schemeClr val="dk1"/>
                </a:solidFill>
                <a:latin typeface="Ubuntu"/>
                <a:ea typeface="Ubuntu"/>
                <a:cs typeface="Ubuntu"/>
                <a:sym typeface="Ubuntu"/>
              </a:rPr>
              <a:t>i</a:t>
            </a:r>
            <a:r>
              <a:rPr lang="ca" sz="1800" strike="sngStrike">
                <a:solidFill>
                  <a:schemeClr val="dk1"/>
                </a:solidFill>
                <a:latin typeface="Ubuntu"/>
                <a:ea typeface="Ubuntu"/>
                <a:cs typeface="Ubuntu"/>
                <a:sym typeface="Ubuntu"/>
              </a:rPr>
              <a:t>)</a:t>
            </a:r>
            <a:r>
              <a:rPr baseline="30000" lang="ca" sz="1800" strike="sngStrike">
                <a:solidFill>
                  <a:schemeClr val="dk1"/>
                </a:solidFill>
                <a:latin typeface="Ubuntu"/>
                <a:ea typeface="Ubuntu"/>
                <a:cs typeface="Ubuntu"/>
                <a:sym typeface="Ubuntu"/>
              </a:rPr>
              <a:t>T</a:t>
            </a:r>
            <a:r>
              <a:rPr lang="ca" sz="1800" strike="sngStrike">
                <a:solidFill>
                  <a:schemeClr val="dk1"/>
                </a:solidFill>
                <a:latin typeface="Ubuntu"/>
                <a:ea typeface="Ubuntu"/>
                <a:cs typeface="Ubuntu"/>
                <a:sym typeface="Ubuntu"/>
              </a:rPr>
              <a:t> · g(y</a:t>
            </a:r>
            <a:r>
              <a:rPr baseline="-25000" lang="ca" sz="1800" strike="sngStrike">
                <a:solidFill>
                  <a:schemeClr val="dk1"/>
                </a:solidFill>
                <a:latin typeface="Ubuntu"/>
                <a:ea typeface="Ubuntu"/>
                <a:cs typeface="Ubuntu"/>
                <a:sym typeface="Ubuntu"/>
              </a:rPr>
              <a:t>j</a:t>
            </a:r>
            <a:r>
              <a:rPr lang="ca" sz="1800" strike="sngStrike">
                <a:solidFill>
                  <a:schemeClr val="dk1"/>
                </a:solidFill>
                <a:latin typeface="Ubuntu"/>
                <a:ea typeface="Ubuntu"/>
                <a:cs typeface="Ubuntu"/>
                <a:sym typeface="Ubuntu"/>
              </a:rPr>
              <a:t>) ]</a:t>
            </a:r>
            <a:endParaRPr sz="1800" strike="sngStrike">
              <a:solidFill>
                <a:schemeClr val="dk1"/>
              </a:solidFill>
              <a:latin typeface="Ubuntu"/>
              <a:ea typeface="Ubuntu"/>
              <a:cs typeface="Ubuntu"/>
              <a:sym typeface="Ubuntu"/>
            </a:endParaRPr>
          </a:p>
          <a:p>
            <a:pPr indent="0" lvl="0" marL="457200" rtl="0" algn="l">
              <a:lnSpc>
                <a:spcPct val="150000"/>
              </a:lnSpc>
              <a:spcBef>
                <a:spcPts val="0"/>
              </a:spcBef>
              <a:spcAft>
                <a:spcPts val="0"/>
              </a:spcAft>
              <a:buNone/>
            </a:pPr>
            <a:r>
              <a:t/>
            </a:r>
            <a:endParaRPr sz="1800">
              <a:latin typeface="Ubuntu"/>
              <a:ea typeface="Ubuntu"/>
              <a:cs typeface="Ubuntu"/>
              <a:sym typeface="Ubuntu"/>
            </a:endParaRPr>
          </a:p>
        </p:txBody>
      </p:sp>
      <p:sp>
        <p:nvSpPr>
          <p:cNvPr id="709" name="Google Shape;709;p8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Mechanisms: Scaled dot product</a:t>
            </a:r>
            <a:endParaRPr b="1"/>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Outline</a:t>
            </a:r>
            <a:endParaRPr/>
          </a:p>
        </p:txBody>
      </p:sp>
      <p:sp>
        <p:nvSpPr>
          <p:cNvPr id="715" name="Google Shape;715;p87"/>
          <p:cNvSpPr txBox="1"/>
          <p:nvPr/>
        </p:nvSpPr>
        <p:spPr>
          <a:xfrm>
            <a:off x="181200" y="860875"/>
            <a:ext cx="8700900" cy="838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Motivation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Key, Query and Value</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Seq2Seq + Attention</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lang="ca" sz="2400">
                <a:latin typeface="Ubuntu"/>
                <a:ea typeface="Ubuntu"/>
                <a:cs typeface="Ubuntu"/>
                <a:sym typeface="Ubuntu"/>
              </a:rPr>
              <a:t>Attention mechanisms</a:t>
            </a:r>
            <a:endParaRPr sz="2400">
              <a:latin typeface="Ubuntu"/>
              <a:ea typeface="Ubuntu"/>
              <a:cs typeface="Ubuntu"/>
              <a:sym typeface="Ubuntu"/>
            </a:endParaRPr>
          </a:p>
          <a:p>
            <a:pPr indent="-381000" lvl="0" marL="457200" rtl="0" algn="l">
              <a:lnSpc>
                <a:spcPct val="150000"/>
              </a:lnSpc>
              <a:spcBef>
                <a:spcPts val="0"/>
              </a:spcBef>
              <a:spcAft>
                <a:spcPts val="0"/>
              </a:spcAft>
              <a:buSzPts val="2400"/>
              <a:buFont typeface="Ubuntu"/>
              <a:buAutoNum type="arabicPeriod"/>
            </a:pPr>
            <a:r>
              <a:rPr b="1" lang="ca" sz="2400">
                <a:latin typeface="Ubuntu"/>
                <a:ea typeface="Ubuntu"/>
                <a:cs typeface="Ubuntu"/>
                <a:sym typeface="Ubuntu"/>
              </a:rPr>
              <a:t>Study case: Image captioning</a:t>
            </a:r>
            <a:endParaRPr b="1" sz="2400">
              <a:latin typeface="Ubuntu"/>
              <a:ea typeface="Ubuntu"/>
              <a:cs typeface="Ubuntu"/>
              <a:sym typeface="Ubuntu"/>
            </a:endParaRPr>
          </a:p>
          <a:p>
            <a:pPr indent="0" lvl="0" marL="457200" rtl="0" algn="l">
              <a:lnSpc>
                <a:spcPct val="150000"/>
              </a:lnSpc>
              <a:spcBef>
                <a:spcPts val="0"/>
              </a:spcBef>
              <a:spcAft>
                <a:spcPts val="0"/>
              </a:spcAft>
              <a:buNone/>
            </a:pPr>
            <a:r>
              <a:t/>
            </a:r>
            <a:endParaRPr sz="2400">
              <a:latin typeface="Ubuntu"/>
              <a:ea typeface="Ubuntu"/>
              <a:cs typeface="Ubuntu"/>
              <a:sym typeface="Ubuntu"/>
            </a:endParaRPr>
          </a:p>
        </p:txBody>
      </p:sp>
      <p:sp>
        <p:nvSpPr>
          <p:cNvPr id="716" name="Google Shape;716;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717" name="Google Shape;717;p87"/>
          <p:cNvPicPr preferRelativeResize="0"/>
          <p:nvPr/>
        </p:nvPicPr>
        <p:blipFill>
          <a:blip r:embed="rId3">
            <a:alphaModFix/>
          </a:blip>
          <a:stretch>
            <a:fillRect/>
          </a:stretch>
        </p:blipFill>
        <p:spPr>
          <a:xfrm>
            <a:off x="5214300" y="694150"/>
            <a:ext cx="3483300" cy="348793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Image Captioning without Attention</a:t>
            </a:r>
            <a:endParaRPr b="1"/>
          </a:p>
        </p:txBody>
      </p:sp>
      <p:pic>
        <p:nvPicPr>
          <p:cNvPr id="723" name="Google Shape;723;p88"/>
          <p:cNvPicPr preferRelativeResize="0"/>
          <p:nvPr/>
        </p:nvPicPr>
        <p:blipFill>
          <a:blip r:embed="rId3">
            <a:alphaModFix/>
          </a:blip>
          <a:stretch>
            <a:fillRect/>
          </a:stretch>
        </p:blipFill>
        <p:spPr>
          <a:xfrm>
            <a:off x="471275" y="1142125"/>
            <a:ext cx="1586475" cy="1602975"/>
          </a:xfrm>
          <a:prstGeom prst="rect">
            <a:avLst/>
          </a:prstGeom>
          <a:noFill/>
          <a:ln>
            <a:noFill/>
          </a:ln>
        </p:spPr>
      </p:pic>
      <p:sp>
        <p:nvSpPr>
          <p:cNvPr id="724" name="Google Shape;724;p88"/>
          <p:cNvSpPr/>
          <p:nvPr/>
        </p:nvSpPr>
        <p:spPr>
          <a:xfrm>
            <a:off x="5508575" y="1682850"/>
            <a:ext cx="689400" cy="44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a:t>LSTM</a:t>
            </a:r>
            <a:endParaRPr/>
          </a:p>
        </p:txBody>
      </p:sp>
      <p:sp>
        <p:nvSpPr>
          <p:cNvPr id="725" name="Google Shape;725;p88"/>
          <p:cNvSpPr/>
          <p:nvPr/>
        </p:nvSpPr>
        <p:spPr>
          <a:xfrm>
            <a:off x="3590275" y="1682850"/>
            <a:ext cx="689400" cy="44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a:t>LSTM</a:t>
            </a:r>
            <a:endParaRPr/>
          </a:p>
        </p:txBody>
      </p:sp>
      <p:sp>
        <p:nvSpPr>
          <p:cNvPr id="726" name="Google Shape;726;p88"/>
          <p:cNvSpPr/>
          <p:nvPr/>
        </p:nvSpPr>
        <p:spPr>
          <a:xfrm>
            <a:off x="4570950" y="1682850"/>
            <a:ext cx="689400" cy="44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a:t>LSTM</a:t>
            </a:r>
            <a:endParaRPr/>
          </a:p>
        </p:txBody>
      </p:sp>
      <p:sp>
        <p:nvSpPr>
          <p:cNvPr id="727" name="Google Shape;727;p88"/>
          <p:cNvSpPr/>
          <p:nvPr/>
        </p:nvSpPr>
        <p:spPr>
          <a:xfrm rot="-5400000">
            <a:off x="1788675" y="1521295"/>
            <a:ext cx="1465925" cy="830775"/>
          </a:xfrm>
          <a:prstGeom prst="flowChartManualOperation">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8"/>
          <p:cNvSpPr txBox="1"/>
          <p:nvPr/>
        </p:nvSpPr>
        <p:spPr>
          <a:xfrm>
            <a:off x="2099838" y="1732050"/>
            <a:ext cx="8436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t>CNN</a:t>
            </a:r>
            <a:endParaRPr sz="2000"/>
          </a:p>
        </p:txBody>
      </p:sp>
      <p:sp>
        <p:nvSpPr>
          <p:cNvPr id="729" name="Google Shape;729;p88"/>
          <p:cNvSpPr/>
          <p:nvPr/>
        </p:nvSpPr>
        <p:spPr>
          <a:xfrm>
            <a:off x="7741600" y="1682850"/>
            <a:ext cx="689400" cy="44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a:t>LSTM</a:t>
            </a:r>
            <a:endParaRPr/>
          </a:p>
        </p:txBody>
      </p:sp>
      <p:cxnSp>
        <p:nvCxnSpPr>
          <p:cNvPr id="730" name="Google Shape;730;p88"/>
          <p:cNvCxnSpPr>
            <a:stCxn id="725" idx="3"/>
            <a:endCxn id="726" idx="1"/>
          </p:cNvCxnSpPr>
          <p:nvPr/>
        </p:nvCxnSpPr>
        <p:spPr>
          <a:xfrm>
            <a:off x="4279675" y="1905900"/>
            <a:ext cx="291300" cy="0"/>
          </a:xfrm>
          <a:prstGeom prst="straightConnector1">
            <a:avLst/>
          </a:prstGeom>
          <a:noFill/>
          <a:ln cap="flat" cmpd="sng" w="9525">
            <a:solidFill>
              <a:schemeClr val="dk2"/>
            </a:solidFill>
            <a:prstDash val="solid"/>
            <a:round/>
            <a:headEnd len="med" w="med" type="none"/>
            <a:tailEnd len="med" w="med" type="triangle"/>
          </a:ln>
        </p:spPr>
      </p:cxnSp>
      <p:cxnSp>
        <p:nvCxnSpPr>
          <p:cNvPr id="731" name="Google Shape;731;p88"/>
          <p:cNvCxnSpPr>
            <a:stCxn id="726" idx="3"/>
            <a:endCxn id="724" idx="1"/>
          </p:cNvCxnSpPr>
          <p:nvPr/>
        </p:nvCxnSpPr>
        <p:spPr>
          <a:xfrm>
            <a:off x="5260350" y="1905900"/>
            <a:ext cx="248100" cy="0"/>
          </a:xfrm>
          <a:prstGeom prst="straightConnector1">
            <a:avLst/>
          </a:prstGeom>
          <a:noFill/>
          <a:ln cap="flat" cmpd="sng" w="9525">
            <a:solidFill>
              <a:schemeClr val="dk2"/>
            </a:solidFill>
            <a:prstDash val="solid"/>
            <a:round/>
            <a:headEnd len="med" w="med" type="none"/>
            <a:tailEnd len="med" w="med" type="triangle"/>
          </a:ln>
        </p:spPr>
      </p:cxnSp>
      <p:sp>
        <p:nvSpPr>
          <p:cNvPr id="732" name="Google Shape;732;p88"/>
          <p:cNvSpPr txBox="1"/>
          <p:nvPr/>
        </p:nvSpPr>
        <p:spPr>
          <a:xfrm>
            <a:off x="3765925" y="704088"/>
            <a:ext cx="338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t>A</a:t>
            </a:r>
            <a:endParaRPr/>
          </a:p>
        </p:txBody>
      </p:sp>
      <p:sp>
        <p:nvSpPr>
          <p:cNvPr id="733" name="Google Shape;733;p88"/>
          <p:cNvSpPr txBox="1"/>
          <p:nvPr/>
        </p:nvSpPr>
        <p:spPr>
          <a:xfrm>
            <a:off x="4570950" y="704075"/>
            <a:ext cx="6894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t>bird</a:t>
            </a:r>
            <a:endParaRPr/>
          </a:p>
        </p:txBody>
      </p:sp>
      <p:sp>
        <p:nvSpPr>
          <p:cNvPr id="734" name="Google Shape;734;p88"/>
          <p:cNvSpPr txBox="1"/>
          <p:nvPr/>
        </p:nvSpPr>
        <p:spPr>
          <a:xfrm>
            <a:off x="5508575" y="704088"/>
            <a:ext cx="6894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t>flying</a:t>
            </a:r>
            <a:endParaRPr/>
          </a:p>
        </p:txBody>
      </p:sp>
      <p:cxnSp>
        <p:nvCxnSpPr>
          <p:cNvPr id="735" name="Google Shape;735;p88"/>
          <p:cNvCxnSpPr>
            <a:stCxn id="725" idx="0"/>
            <a:endCxn id="732" idx="2"/>
          </p:cNvCxnSpPr>
          <p:nvPr/>
        </p:nvCxnSpPr>
        <p:spPr>
          <a:xfrm rot="10800000">
            <a:off x="3934975" y="1158150"/>
            <a:ext cx="0" cy="5247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p88"/>
          <p:cNvCxnSpPr>
            <a:stCxn id="726" idx="0"/>
            <a:endCxn id="733" idx="2"/>
          </p:cNvCxnSpPr>
          <p:nvPr/>
        </p:nvCxnSpPr>
        <p:spPr>
          <a:xfrm rot="10800000">
            <a:off x="4915650" y="1158150"/>
            <a:ext cx="0" cy="524700"/>
          </a:xfrm>
          <a:prstGeom prst="straightConnector1">
            <a:avLst/>
          </a:prstGeom>
          <a:noFill/>
          <a:ln cap="flat" cmpd="sng" w="9525">
            <a:solidFill>
              <a:schemeClr val="dk2"/>
            </a:solidFill>
            <a:prstDash val="solid"/>
            <a:round/>
            <a:headEnd len="med" w="med" type="none"/>
            <a:tailEnd len="med" w="med" type="triangle"/>
          </a:ln>
        </p:spPr>
      </p:cxnSp>
      <p:cxnSp>
        <p:nvCxnSpPr>
          <p:cNvPr id="737" name="Google Shape;737;p88"/>
          <p:cNvCxnSpPr>
            <a:stCxn id="724" idx="0"/>
            <a:endCxn id="734" idx="2"/>
          </p:cNvCxnSpPr>
          <p:nvPr/>
        </p:nvCxnSpPr>
        <p:spPr>
          <a:xfrm rot="10800000">
            <a:off x="5853275" y="1158150"/>
            <a:ext cx="0" cy="524700"/>
          </a:xfrm>
          <a:prstGeom prst="straightConnector1">
            <a:avLst/>
          </a:prstGeom>
          <a:noFill/>
          <a:ln cap="flat" cmpd="sng" w="9525">
            <a:solidFill>
              <a:schemeClr val="dk2"/>
            </a:solidFill>
            <a:prstDash val="solid"/>
            <a:round/>
            <a:headEnd len="med" w="med" type="none"/>
            <a:tailEnd len="med" w="med" type="triangle"/>
          </a:ln>
        </p:spPr>
      </p:cxnSp>
      <p:sp>
        <p:nvSpPr>
          <p:cNvPr id="738" name="Google Shape;738;p88"/>
          <p:cNvSpPr txBox="1"/>
          <p:nvPr/>
        </p:nvSpPr>
        <p:spPr>
          <a:xfrm>
            <a:off x="6800738" y="1678800"/>
            <a:ext cx="338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t>...</a:t>
            </a:r>
            <a:endParaRPr/>
          </a:p>
        </p:txBody>
      </p:sp>
      <p:cxnSp>
        <p:nvCxnSpPr>
          <p:cNvPr id="739" name="Google Shape;739;p88"/>
          <p:cNvCxnSpPr>
            <a:stCxn id="724" idx="3"/>
            <a:endCxn id="738" idx="1"/>
          </p:cNvCxnSpPr>
          <p:nvPr/>
        </p:nvCxnSpPr>
        <p:spPr>
          <a:xfrm>
            <a:off x="6197975" y="1905900"/>
            <a:ext cx="602700" cy="0"/>
          </a:xfrm>
          <a:prstGeom prst="straightConnector1">
            <a:avLst/>
          </a:prstGeom>
          <a:noFill/>
          <a:ln cap="flat" cmpd="sng" w="9525">
            <a:solidFill>
              <a:schemeClr val="dk2"/>
            </a:solidFill>
            <a:prstDash val="solid"/>
            <a:round/>
            <a:headEnd len="med" w="med" type="none"/>
            <a:tailEnd len="med" w="med" type="triangle"/>
          </a:ln>
        </p:spPr>
      </p:cxnSp>
      <p:cxnSp>
        <p:nvCxnSpPr>
          <p:cNvPr id="740" name="Google Shape;740;p88"/>
          <p:cNvCxnSpPr>
            <a:stCxn id="738" idx="3"/>
            <a:endCxn id="729" idx="1"/>
          </p:cNvCxnSpPr>
          <p:nvPr/>
        </p:nvCxnSpPr>
        <p:spPr>
          <a:xfrm>
            <a:off x="7138838" y="1905900"/>
            <a:ext cx="602700" cy="0"/>
          </a:xfrm>
          <a:prstGeom prst="straightConnector1">
            <a:avLst/>
          </a:prstGeom>
          <a:noFill/>
          <a:ln cap="flat" cmpd="sng" w="9525">
            <a:solidFill>
              <a:schemeClr val="dk2"/>
            </a:solidFill>
            <a:prstDash val="solid"/>
            <a:round/>
            <a:headEnd len="med" w="med" type="none"/>
            <a:tailEnd len="med" w="med" type="triangle"/>
          </a:ln>
        </p:spPr>
      </p:cxnSp>
      <p:sp>
        <p:nvSpPr>
          <p:cNvPr id="741" name="Google Shape;741;p88"/>
          <p:cNvSpPr txBox="1"/>
          <p:nvPr/>
        </p:nvSpPr>
        <p:spPr>
          <a:xfrm>
            <a:off x="7664500" y="704088"/>
            <a:ext cx="8436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t>&lt;EOS&gt;</a:t>
            </a:r>
            <a:endParaRPr/>
          </a:p>
        </p:txBody>
      </p:sp>
      <p:cxnSp>
        <p:nvCxnSpPr>
          <p:cNvPr id="742" name="Google Shape;742;p88"/>
          <p:cNvCxnSpPr>
            <a:stCxn id="729" idx="0"/>
            <a:endCxn id="741" idx="2"/>
          </p:cNvCxnSpPr>
          <p:nvPr/>
        </p:nvCxnSpPr>
        <p:spPr>
          <a:xfrm rot="10800000">
            <a:off x="8086300" y="1158150"/>
            <a:ext cx="0" cy="524700"/>
          </a:xfrm>
          <a:prstGeom prst="straightConnector1">
            <a:avLst/>
          </a:prstGeom>
          <a:noFill/>
          <a:ln cap="flat" cmpd="sng" w="9525">
            <a:solidFill>
              <a:schemeClr val="dk2"/>
            </a:solidFill>
            <a:prstDash val="solid"/>
            <a:round/>
            <a:headEnd len="med" w="med" type="none"/>
            <a:tailEnd len="med" w="med" type="triangle"/>
          </a:ln>
        </p:spPr>
      </p:cxnSp>
      <p:cxnSp>
        <p:nvCxnSpPr>
          <p:cNvPr id="743" name="Google Shape;743;p88"/>
          <p:cNvCxnSpPr>
            <a:endCxn id="725" idx="1"/>
          </p:cNvCxnSpPr>
          <p:nvPr/>
        </p:nvCxnSpPr>
        <p:spPr>
          <a:xfrm flipH="1" rot="10800000">
            <a:off x="3332275" y="1905900"/>
            <a:ext cx="258000" cy="900"/>
          </a:xfrm>
          <a:prstGeom prst="straightConnector1">
            <a:avLst/>
          </a:prstGeom>
          <a:noFill/>
          <a:ln cap="flat" cmpd="sng" w="9525">
            <a:solidFill>
              <a:schemeClr val="dk2"/>
            </a:solidFill>
            <a:prstDash val="solid"/>
            <a:round/>
            <a:headEnd len="med" w="med" type="none"/>
            <a:tailEnd len="med" w="med" type="triangle"/>
          </a:ln>
        </p:spPr>
      </p:cxnSp>
      <p:sp>
        <p:nvSpPr>
          <p:cNvPr id="744" name="Google Shape;744;p88"/>
          <p:cNvSpPr txBox="1"/>
          <p:nvPr/>
        </p:nvSpPr>
        <p:spPr>
          <a:xfrm>
            <a:off x="2778613" y="2448100"/>
            <a:ext cx="9873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t>Features: </a:t>
            </a:r>
            <a:br>
              <a:rPr lang="ca"/>
            </a:br>
            <a:r>
              <a:rPr lang="ca"/>
              <a:t>D</a:t>
            </a:r>
            <a:endParaRPr/>
          </a:p>
        </p:txBody>
      </p:sp>
      <p:cxnSp>
        <p:nvCxnSpPr>
          <p:cNvPr id="745" name="Google Shape;745;p88"/>
          <p:cNvCxnSpPr/>
          <p:nvPr/>
        </p:nvCxnSpPr>
        <p:spPr>
          <a:xfrm>
            <a:off x="3272263" y="1559400"/>
            <a:ext cx="0" cy="659700"/>
          </a:xfrm>
          <a:prstGeom prst="straightConnector1">
            <a:avLst/>
          </a:prstGeom>
          <a:noFill/>
          <a:ln cap="flat" cmpd="sng" w="114300">
            <a:solidFill>
              <a:srgbClr val="8E7CC3"/>
            </a:solidFill>
            <a:prstDash val="solid"/>
            <a:round/>
            <a:headEnd len="med" w="med" type="none"/>
            <a:tailEnd len="med" w="med" type="none"/>
          </a:ln>
        </p:spPr>
      </p:cxnSp>
      <p:sp>
        <p:nvSpPr>
          <p:cNvPr id="746" name="Google Shape;746;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747" name="Google Shape;747;p88"/>
          <p:cNvSpPr txBox="1"/>
          <p:nvPr/>
        </p:nvSpPr>
        <p:spPr>
          <a:xfrm>
            <a:off x="6800738" y="702063"/>
            <a:ext cx="3381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t>...</a:t>
            </a:r>
            <a:endParaRPr/>
          </a:p>
        </p:txBody>
      </p:sp>
      <p:sp>
        <p:nvSpPr>
          <p:cNvPr id="748" name="Google Shape;748;p88"/>
          <p:cNvSpPr txBox="1"/>
          <p:nvPr/>
        </p:nvSpPr>
        <p:spPr>
          <a:xfrm>
            <a:off x="15525" y="4766725"/>
            <a:ext cx="84288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highlight>
                  <a:srgbClr val="FFFF00"/>
                </a:highlight>
                <a:latin typeface="Ubuntu"/>
                <a:ea typeface="Ubuntu"/>
                <a:cs typeface="Ubuntu"/>
                <a:sym typeface="Ubuntu"/>
              </a:rPr>
              <a:t>Vinyals, O.</a:t>
            </a:r>
            <a:r>
              <a:rPr lang="ca" sz="1200">
                <a:latin typeface="Ubuntu"/>
                <a:ea typeface="Ubuntu"/>
                <a:cs typeface="Ubuntu"/>
                <a:sym typeface="Ubuntu"/>
              </a:rPr>
              <a:t>, Toshev, A., Bengio, S., &amp; Erhan, D. (2015). </a:t>
            </a:r>
            <a:r>
              <a:rPr lang="ca" sz="1200" u="sng">
                <a:solidFill>
                  <a:schemeClr val="hlink"/>
                </a:solidFill>
                <a:latin typeface="Ubuntu"/>
                <a:ea typeface="Ubuntu"/>
                <a:cs typeface="Ubuntu"/>
                <a:sym typeface="Ubuntu"/>
                <a:hlinkClick r:id="rId4"/>
              </a:rPr>
              <a:t>Show and tell: A neural image caption generator</a:t>
            </a:r>
            <a:r>
              <a:rPr lang="ca" sz="1200">
                <a:latin typeface="Ubuntu"/>
                <a:ea typeface="Ubuntu"/>
                <a:cs typeface="Ubuntu"/>
                <a:sym typeface="Ubuntu"/>
              </a:rPr>
              <a:t>. CVPR 2015.</a:t>
            </a:r>
            <a:endParaRPr sz="1200">
              <a:latin typeface="Ubuntu"/>
              <a:ea typeface="Ubuntu"/>
              <a:cs typeface="Ubuntu"/>
              <a:sym typeface="Ubuntu"/>
            </a:endParaRPr>
          </a:p>
        </p:txBody>
      </p:sp>
      <p:sp>
        <p:nvSpPr>
          <p:cNvPr id="749" name="Google Shape;749;p88"/>
          <p:cNvSpPr txBox="1"/>
          <p:nvPr/>
        </p:nvSpPr>
        <p:spPr>
          <a:xfrm>
            <a:off x="353125" y="3615200"/>
            <a:ext cx="7849800" cy="80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ca" sz="1800" u="sng">
                <a:latin typeface="Ubuntu"/>
                <a:ea typeface="Ubuntu"/>
                <a:cs typeface="Ubuntu"/>
                <a:sym typeface="Ubuntu"/>
              </a:rPr>
              <a:t>Limitation</a:t>
            </a:r>
            <a:r>
              <a:rPr lang="ca" sz="1800">
                <a:latin typeface="Ubuntu"/>
                <a:ea typeface="Ubuntu"/>
                <a:cs typeface="Ubuntu"/>
                <a:sym typeface="Ubuntu"/>
              </a:rPr>
              <a:t>: All output predictions are based on the </a:t>
            </a:r>
            <a:r>
              <a:rPr b="1" lang="ca" sz="1800">
                <a:latin typeface="Ubuntu"/>
                <a:ea typeface="Ubuntu"/>
                <a:cs typeface="Ubuntu"/>
                <a:sym typeface="Ubuntu"/>
              </a:rPr>
              <a:t>final and static</a:t>
            </a:r>
            <a:r>
              <a:rPr lang="ca" sz="1800">
                <a:latin typeface="Ubuntu"/>
                <a:ea typeface="Ubuntu"/>
                <a:cs typeface="Ubuntu"/>
                <a:sym typeface="Ubuntu"/>
              </a:rPr>
              <a:t> output of the encoder</a:t>
            </a:r>
            <a:endParaRPr sz="1800">
              <a:latin typeface="Ubuntu"/>
              <a:ea typeface="Ubuntu"/>
              <a:cs typeface="Ubuntu"/>
              <a:sym typeface="Ubuntu"/>
            </a:endParaRPr>
          </a:p>
          <a:p>
            <a:pPr indent="0" lvl="0" marL="0" rtl="0" algn="just">
              <a:spcBef>
                <a:spcPts val="0"/>
              </a:spcBef>
              <a:spcAft>
                <a:spcPts val="0"/>
              </a:spcAft>
              <a:buNone/>
            </a:pPr>
            <a:r>
              <a:t/>
            </a:r>
            <a:endParaRPr sz="1800">
              <a:latin typeface="Ubuntu"/>
              <a:ea typeface="Ubuntu"/>
              <a:cs typeface="Ubuntu"/>
              <a:sym typeface="Ubuntu"/>
            </a:endParaRPr>
          </a:p>
          <a:p>
            <a:pPr indent="0" lvl="0" marL="0" rtl="0" algn="just">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89"/>
          <p:cNvPicPr preferRelativeResize="0"/>
          <p:nvPr/>
        </p:nvPicPr>
        <p:blipFill>
          <a:blip r:embed="rId3">
            <a:alphaModFix/>
          </a:blip>
          <a:stretch>
            <a:fillRect/>
          </a:stretch>
        </p:blipFill>
        <p:spPr>
          <a:xfrm>
            <a:off x="346573" y="2150775"/>
            <a:ext cx="1106200" cy="1117700"/>
          </a:xfrm>
          <a:prstGeom prst="rect">
            <a:avLst/>
          </a:prstGeom>
          <a:noFill/>
          <a:ln>
            <a:noFill/>
          </a:ln>
        </p:spPr>
      </p:pic>
      <p:sp>
        <p:nvSpPr>
          <p:cNvPr id="755" name="Google Shape;755;p89"/>
          <p:cNvSpPr/>
          <p:nvPr/>
        </p:nvSpPr>
        <p:spPr>
          <a:xfrm rot="-5400000">
            <a:off x="1584025" y="2294225"/>
            <a:ext cx="1030400" cy="830775"/>
          </a:xfrm>
          <a:prstGeom prst="flowChartManualOperation">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9"/>
          <p:cNvSpPr txBox="1"/>
          <p:nvPr/>
        </p:nvSpPr>
        <p:spPr>
          <a:xfrm>
            <a:off x="1677438" y="2480275"/>
            <a:ext cx="8436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t>CNN</a:t>
            </a:r>
            <a:endParaRPr sz="2000"/>
          </a:p>
        </p:txBody>
      </p:sp>
      <p:sp>
        <p:nvSpPr>
          <p:cNvPr id="757" name="Google Shape;757;p89"/>
          <p:cNvSpPr txBox="1"/>
          <p:nvPr/>
        </p:nvSpPr>
        <p:spPr>
          <a:xfrm>
            <a:off x="406025" y="3225675"/>
            <a:ext cx="9873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t>Image: </a:t>
            </a:r>
            <a:br>
              <a:rPr lang="ca"/>
            </a:br>
            <a:r>
              <a:rPr lang="ca"/>
              <a:t>H x W x 3</a:t>
            </a:r>
            <a:endParaRPr/>
          </a:p>
        </p:txBody>
      </p:sp>
      <p:grpSp>
        <p:nvGrpSpPr>
          <p:cNvPr id="758" name="Google Shape;758;p89"/>
          <p:cNvGrpSpPr/>
          <p:nvPr/>
        </p:nvGrpSpPr>
        <p:grpSpPr>
          <a:xfrm>
            <a:off x="2673921" y="2286150"/>
            <a:ext cx="750904" cy="739503"/>
            <a:chOff x="2673921" y="2286150"/>
            <a:chExt cx="750904" cy="739503"/>
          </a:xfrm>
        </p:grpSpPr>
        <p:sp>
          <p:nvSpPr>
            <p:cNvPr id="759" name="Google Shape;759;p89"/>
            <p:cNvSpPr/>
            <p:nvPr/>
          </p:nvSpPr>
          <p:spPr>
            <a:xfrm>
              <a:off x="2673925" y="2286150"/>
              <a:ext cx="750900" cy="739500"/>
            </a:xfrm>
            <a:prstGeom prst="cube">
              <a:avLst>
                <a:gd fmla="val 25000" name="adj"/>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89"/>
            <p:cNvGrpSpPr/>
            <p:nvPr/>
          </p:nvGrpSpPr>
          <p:grpSpPr>
            <a:xfrm>
              <a:off x="2673921" y="2460187"/>
              <a:ext cx="557973" cy="565466"/>
              <a:chOff x="2640092" y="2434215"/>
              <a:chExt cx="548700" cy="550815"/>
            </a:xfrm>
          </p:grpSpPr>
          <p:sp>
            <p:nvSpPr>
              <p:cNvPr id="761" name="Google Shape;761;p89"/>
              <p:cNvSpPr/>
              <p:nvPr/>
            </p:nvSpPr>
            <p:spPr>
              <a:xfrm>
                <a:off x="2642354" y="2434843"/>
                <a:ext cx="539400" cy="549600"/>
              </a:xfrm>
              <a:prstGeom prst="rect">
                <a:avLst/>
              </a:prstGeom>
              <a:solidFill>
                <a:srgbClr val="F4CCCC"/>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2" name="Google Shape;762;p89"/>
              <p:cNvCxnSpPr/>
              <p:nvPr/>
            </p:nvCxnSpPr>
            <p:spPr>
              <a:xfrm>
                <a:off x="2813363" y="2434215"/>
                <a:ext cx="0" cy="550800"/>
              </a:xfrm>
              <a:prstGeom prst="straightConnector1">
                <a:avLst/>
              </a:prstGeom>
              <a:noFill/>
              <a:ln cap="flat" cmpd="sng" w="19050">
                <a:solidFill>
                  <a:srgbClr val="CC0000"/>
                </a:solidFill>
                <a:prstDash val="solid"/>
                <a:round/>
                <a:headEnd len="med" w="med" type="none"/>
                <a:tailEnd len="med" w="med" type="none"/>
              </a:ln>
            </p:spPr>
          </p:cxnSp>
          <p:cxnSp>
            <p:nvCxnSpPr>
              <p:cNvPr id="763" name="Google Shape;763;p89"/>
              <p:cNvCxnSpPr/>
              <p:nvPr/>
            </p:nvCxnSpPr>
            <p:spPr>
              <a:xfrm>
                <a:off x="3007618" y="2434230"/>
                <a:ext cx="0" cy="550800"/>
              </a:xfrm>
              <a:prstGeom prst="straightConnector1">
                <a:avLst/>
              </a:prstGeom>
              <a:noFill/>
              <a:ln cap="flat" cmpd="sng" w="19050">
                <a:solidFill>
                  <a:srgbClr val="CC0000"/>
                </a:solidFill>
                <a:prstDash val="solid"/>
                <a:round/>
                <a:headEnd len="med" w="med" type="none"/>
                <a:tailEnd len="med" w="med" type="none"/>
              </a:ln>
            </p:spPr>
          </p:cxnSp>
          <p:cxnSp>
            <p:nvCxnSpPr>
              <p:cNvPr id="764" name="Google Shape;764;p89"/>
              <p:cNvCxnSpPr/>
              <p:nvPr/>
            </p:nvCxnSpPr>
            <p:spPr>
              <a:xfrm rot="10800000">
                <a:off x="2640092" y="2617719"/>
                <a:ext cx="548700" cy="2400"/>
              </a:xfrm>
              <a:prstGeom prst="straightConnector1">
                <a:avLst/>
              </a:prstGeom>
              <a:noFill/>
              <a:ln cap="flat" cmpd="sng" w="19050">
                <a:solidFill>
                  <a:srgbClr val="CC0000"/>
                </a:solidFill>
                <a:prstDash val="solid"/>
                <a:round/>
                <a:headEnd len="med" w="med" type="none"/>
                <a:tailEnd len="med" w="med" type="none"/>
              </a:ln>
            </p:spPr>
          </p:cxnSp>
          <p:cxnSp>
            <p:nvCxnSpPr>
              <p:cNvPr id="765" name="Google Shape;765;p89"/>
              <p:cNvCxnSpPr/>
              <p:nvPr/>
            </p:nvCxnSpPr>
            <p:spPr>
              <a:xfrm rot="10800000">
                <a:off x="2640092" y="2800372"/>
                <a:ext cx="548700" cy="2400"/>
              </a:xfrm>
              <a:prstGeom prst="straightConnector1">
                <a:avLst/>
              </a:prstGeom>
              <a:noFill/>
              <a:ln cap="flat" cmpd="sng" w="19050">
                <a:solidFill>
                  <a:srgbClr val="CC0000"/>
                </a:solidFill>
                <a:prstDash val="solid"/>
                <a:round/>
                <a:headEnd len="med" w="med" type="none"/>
                <a:tailEnd len="med" w="med" type="none"/>
              </a:ln>
            </p:spPr>
          </p:cxnSp>
        </p:grpSp>
      </p:grpSp>
      <p:sp>
        <p:nvSpPr>
          <p:cNvPr id="766" name="Google Shape;766;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767" name="Google Shape;767;p8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Image Captioning with Attention</a:t>
            </a:r>
            <a:endParaRPr b="1"/>
          </a:p>
        </p:txBody>
      </p:sp>
      <p:sp>
        <p:nvSpPr>
          <p:cNvPr id="768" name="Google Shape;768;p89"/>
          <p:cNvSpPr/>
          <p:nvPr/>
        </p:nvSpPr>
        <p:spPr>
          <a:xfrm>
            <a:off x="168900" y="705125"/>
            <a:ext cx="8743800" cy="4587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ca" sz="1800">
                <a:solidFill>
                  <a:srgbClr val="FF6633"/>
                </a:solidFill>
                <a:latin typeface="Ubuntu"/>
                <a:ea typeface="Ubuntu"/>
                <a:cs typeface="Ubuntu"/>
                <a:sym typeface="Ubuntu"/>
              </a:rPr>
              <a:t>How can we encode an image as a set of representation to attend to ?</a:t>
            </a:r>
            <a:endParaRPr sz="1800">
              <a:solidFill>
                <a:srgbClr val="FF6633"/>
              </a:solidFill>
              <a:latin typeface="Ubuntu"/>
              <a:ea typeface="Ubuntu"/>
              <a:cs typeface="Ubuntu"/>
              <a:sym typeface="Ubuntu"/>
            </a:endParaRPr>
          </a:p>
        </p:txBody>
      </p:sp>
      <p:grpSp>
        <p:nvGrpSpPr>
          <p:cNvPr id="769" name="Google Shape;769;p89"/>
          <p:cNvGrpSpPr/>
          <p:nvPr/>
        </p:nvGrpSpPr>
        <p:grpSpPr>
          <a:xfrm>
            <a:off x="3574675" y="2212500"/>
            <a:ext cx="5294125" cy="1732475"/>
            <a:chOff x="3574675" y="2212500"/>
            <a:chExt cx="5294125" cy="1732475"/>
          </a:xfrm>
        </p:grpSpPr>
        <p:grpSp>
          <p:nvGrpSpPr>
            <p:cNvPr id="770" name="Google Shape;770;p89"/>
            <p:cNvGrpSpPr/>
            <p:nvPr/>
          </p:nvGrpSpPr>
          <p:grpSpPr>
            <a:xfrm>
              <a:off x="3574675" y="2212500"/>
              <a:ext cx="5294125" cy="1027500"/>
              <a:chOff x="3574675" y="2212500"/>
              <a:chExt cx="5294125" cy="1027500"/>
            </a:xfrm>
          </p:grpSpPr>
          <p:grpSp>
            <p:nvGrpSpPr>
              <p:cNvPr id="771" name="Google Shape;771;p89"/>
              <p:cNvGrpSpPr/>
              <p:nvPr/>
            </p:nvGrpSpPr>
            <p:grpSpPr>
              <a:xfrm rot="10800000">
                <a:off x="4132950" y="2212500"/>
                <a:ext cx="358500" cy="1027500"/>
                <a:chOff x="593900" y="3096325"/>
                <a:chExt cx="358500" cy="1027500"/>
              </a:xfrm>
            </p:grpSpPr>
            <p:sp>
              <p:nvSpPr>
                <p:cNvPr id="772" name="Google Shape;772;p8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89"/>
              <p:cNvGrpSpPr/>
              <p:nvPr/>
            </p:nvGrpSpPr>
            <p:grpSpPr>
              <a:xfrm rot="10800000">
                <a:off x="4680119" y="2212500"/>
                <a:ext cx="358500" cy="1027500"/>
                <a:chOff x="593900" y="3096325"/>
                <a:chExt cx="358500" cy="1027500"/>
              </a:xfrm>
            </p:grpSpPr>
            <p:sp>
              <p:nvSpPr>
                <p:cNvPr id="778" name="Google Shape;778;p8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89"/>
              <p:cNvGrpSpPr/>
              <p:nvPr/>
            </p:nvGrpSpPr>
            <p:grpSpPr>
              <a:xfrm rot="10800000">
                <a:off x="5227288" y="2212500"/>
                <a:ext cx="358500" cy="1027500"/>
                <a:chOff x="593900" y="3096325"/>
                <a:chExt cx="358500" cy="1027500"/>
              </a:xfrm>
            </p:grpSpPr>
            <p:sp>
              <p:nvSpPr>
                <p:cNvPr id="784" name="Google Shape;784;p8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89"/>
              <p:cNvGrpSpPr/>
              <p:nvPr/>
            </p:nvGrpSpPr>
            <p:grpSpPr>
              <a:xfrm rot="10800000">
                <a:off x="5774456" y="2212500"/>
                <a:ext cx="358500" cy="1027500"/>
                <a:chOff x="593900" y="3096325"/>
                <a:chExt cx="358500" cy="1027500"/>
              </a:xfrm>
            </p:grpSpPr>
            <p:sp>
              <p:nvSpPr>
                <p:cNvPr id="790" name="Google Shape;790;p8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89"/>
              <p:cNvGrpSpPr/>
              <p:nvPr/>
            </p:nvGrpSpPr>
            <p:grpSpPr>
              <a:xfrm rot="10800000">
                <a:off x="6321625" y="2212500"/>
                <a:ext cx="358500" cy="1027500"/>
                <a:chOff x="593900" y="3096325"/>
                <a:chExt cx="358500" cy="1027500"/>
              </a:xfrm>
            </p:grpSpPr>
            <p:sp>
              <p:nvSpPr>
                <p:cNvPr id="796" name="Google Shape;796;p8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89"/>
              <p:cNvGrpSpPr/>
              <p:nvPr/>
            </p:nvGrpSpPr>
            <p:grpSpPr>
              <a:xfrm rot="10800000">
                <a:off x="6868794" y="2212500"/>
                <a:ext cx="358500" cy="1027500"/>
                <a:chOff x="593900" y="3096325"/>
                <a:chExt cx="358500" cy="1027500"/>
              </a:xfrm>
            </p:grpSpPr>
            <p:sp>
              <p:nvSpPr>
                <p:cNvPr id="802" name="Google Shape;802;p8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89"/>
              <p:cNvGrpSpPr/>
              <p:nvPr/>
            </p:nvGrpSpPr>
            <p:grpSpPr>
              <a:xfrm rot="10800000">
                <a:off x="7415963" y="2212500"/>
                <a:ext cx="358500" cy="1027500"/>
                <a:chOff x="593900" y="3096325"/>
                <a:chExt cx="358500" cy="1027500"/>
              </a:xfrm>
            </p:grpSpPr>
            <p:sp>
              <p:nvSpPr>
                <p:cNvPr id="808" name="Google Shape;808;p8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89"/>
              <p:cNvGrpSpPr/>
              <p:nvPr/>
            </p:nvGrpSpPr>
            <p:grpSpPr>
              <a:xfrm rot="10800000">
                <a:off x="7963131" y="2212500"/>
                <a:ext cx="358500" cy="1027500"/>
                <a:chOff x="593900" y="3096325"/>
                <a:chExt cx="358500" cy="1027500"/>
              </a:xfrm>
            </p:grpSpPr>
            <p:sp>
              <p:nvSpPr>
                <p:cNvPr id="814" name="Google Shape;814;p8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89"/>
              <p:cNvGrpSpPr/>
              <p:nvPr/>
            </p:nvGrpSpPr>
            <p:grpSpPr>
              <a:xfrm rot="10800000">
                <a:off x="8510300" y="2212500"/>
                <a:ext cx="358500" cy="1027500"/>
                <a:chOff x="593900" y="3096325"/>
                <a:chExt cx="358500" cy="1027500"/>
              </a:xfrm>
            </p:grpSpPr>
            <p:sp>
              <p:nvSpPr>
                <p:cNvPr id="820" name="Google Shape;820;p89"/>
                <p:cNvSpPr/>
                <p:nvPr/>
              </p:nvSpPr>
              <p:spPr>
                <a:xfrm>
                  <a:off x="593900" y="3096325"/>
                  <a:ext cx="358500" cy="10275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9"/>
                <p:cNvSpPr/>
                <p:nvPr/>
              </p:nvSpPr>
              <p:spPr>
                <a:xfrm>
                  <a:off x="700600" y="31876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9"/>
                <p:cNvSpPr/>
                <p:nvPr/>
              </p:nvSpPr>
              <p:spPr>
                <a:xfrm>
                  <a:off x="700600" y="34162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9"/>
                <p:cNvSpPr/>
                <p:nvPr/>
              </p:nvSpPr>
              <p:spPr>
                <a:xfrm>
                  <a:off x="700600" y="36448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9"/>
                <p:cNvSpPr/>
                <p:nvPr/>
              </p:nvSpPr>
              <p:spPr>
                <a:xfrm>
                  <a:off x="700600" y="3873475"/>
                  <a:ext cx="144000" cy="144000"/>
                </a:xfrm>
                <a:prstGeom prst="ellipse">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89"/>
              <p:cNvSpPr/>
              <p:nvPr/>
            </p:nvSpPr>
            <p:spPr>
              <a:xfrm>
                <a:off x="3574675" y="2420475"/>
                <a:ext cx="433800" cy="5184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26" name="Google Shape;826;p89"/>
            <p:cNvCxnSpPr/>
            <p:nvPr/>
          </p:nvCxnSpPr>
          <p:spPr>
            <a:xfrm flipH="1" rot="10800000">
              <a:off x="4157375" y="3586000"/>
              <a:ext cx="4684200" cy="11100"/>
            </a:xfrm>
            <a:prstGeom prst="straightConnector1">
              <a:avLst/>
            </a:prstGeom>
            <a:noFill/>
            <a:ln cap="flat" cmpd="sng" w="28575">
              <a:solidFill>
                <a:srgbClr val="CC0000"/>
              </a:solidFill>
              <a:prstDash val="solid"/>
              <a:round/>
              <a:headEnd len="med" w="med" type="triangle"/>
              <a:tailEnd len="med" w="med" type="triangle"/>
            </a:ln>
          </p:spPr>
        </p:cxnSp>
        <p:sp>
          <p:nvSpPr>
            <p:cNvPr id="827" name="Google Shape;827;p89"/>
            <p:cNvSpPr txBox="1"/>
            <p:nvPr/>
          </p:nvSpPr>
          <p:spPr>
            <a:xfrm>
              <a:off x="4157375" y="3623975"/>
              <a:ext cx="46503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1800">
                  <a:solidFill>
                    <a:srgbClr val="CC0000"/>
                  </a:solidFill>
                  <a:latin typeface="Ubuntu"/>
                  <a:ea typeface="Ubuntu"/>
                  <a:cs typeface="Ubuntu"/>
                  <a:sym typeface="Ubuntu"/>
                </a:rPr>
                <a:t>L=9 pixel embeddings</a:t>
              </a:r>
              <a:endParaRPr sz="1800">
                <a:solidFill>
                  <a:srgbClr val="CC0000"/>
                </a:solidFill>
                <a:latin typeface="Ubuntu"/>
                <a:ea typeface="Ubuntu"/>
                <a:cs typeface="Ubuntu"/>
                <a:sym typeface="Ubuntu"/>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for Image Captioning</a:t>
            </a:r>
            <a:endParaRPr b="1"/>
          </a:p>
        </p:txBody>
      </p:sp>
      <p:pic>
        <p:nvPicPr>
          <p:cNvPr id="833" name="Google Shape;833;p90"/>
          <p:cNvPicPr preferRelativeResize="0"/>
          <p:nvPr/>
        </p:nvPicPr>
        <p:blipFill>
          <a:blip r:embed="rId3">
            <a:alphaModFix/>
          </a:blip>
          <a:stretch>
            <a:fillRect/>
          </a:stretch>
        </p:blipFill>
        <p:spPr>
          <a:xfrm>
            <a:off x="346573" y="2150775"/>
            <a:ext cx="1106200" cy="1117700"/>
          </a:xfrm>
          <a:prstGeom prst="rect">
            <a:avLst/>
          </a:prstGeom>
          <a:noFill/>
          <a:ln>
            <a:noFill/>
          </a:ln>
        </p:spPr>
      </p:pic>
      <p:sp>
        <p:nvSpPr>
          <p:cNvPr id="834" name="Google Shape;834;p90"/>
          <p:cNvSpPr/>
          <p:nvPr/>
        </p:nvSpPr>
        <p:spPr>
          <a:xfrm rot="-5400000">
            <a:off x="1584025" y="2294225"/>
            <a:ext cx="1030400" cy="830775"/>
          </a:xfrm>
          <a:prstGeom prst="flowChartManualOperation">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0"/>
          <p:cNvSpPr txBox="1"/>
          <p:nvPr/>
        </p:nvSpPr>
        <p:spPr>
          <a:xfrm>
            <a:off x="1677438" y="2480275"/>
            <a:ext cx="8436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t>CNN</a:t>
            </a:r>
            <a:endParaRPr sz="2000"/>
          </a:p>
        </p:txBody>
      </p:sp>
      <p:sp>
        <p:nvSpPr>
          <p:cNvPr id="836" name="Google Shape;836;p90"/>
          <p:cNvSpPr txBox="1"/>
          <p:nvPr/>
        </p:nvSpPr>
        <p:spPr>
          <a:xfrm>
            <a:off x="406025" y="3225675"/>
            <a:ext cx="9873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t>Image: </a:t>
            </a:r>
            <a:br>
              <a:rPr lang="ca"/>
            </a:br>
            <a:r>
              <a:rPr lang="ca"/>
              <a:t>H x W x 3</a:t>
            </a:r>
            <a:endParaRPr/>
          </a:p>
        </p:txBody>
      </p:sp>
      <p:sp>
        <p:nvSpPr>
          <p:cNvPr id="837" name="Google Shape;837;p90"/>
          <p:cNvSpPr txBox="1"/>
          <p:nvPr/>
        </p:nvSpPr>
        <p:spPr>
          <a:xfrm>
            <a:off x="2002850" y="1643575"/>
            <a:ext cx="16944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solidFill>
                  <a:srgbClr val="FF0000"/>
                </a:solidFill>
              </a:rPr>
              <a:t>L=9 x </a:t>
            </a:r>
            <a:endParaRPr>
              <a:solidFill>
                <a:srgbClr val="FF0000"/>
              </a:solidFill>
            </a:endParaRPr>
          </a:p>
          <a:p>
            <a:pPr indent="0" lvl="0" marL="0" rtl="0" algn="ctr">
              <a:spcBef>
                <a:spcPts val="0"/>
              </a:spcBef>
              <a:spcAft>
                <a:spcPts val="0"/>
              </a:spcAft>
              <a:buNone/>
            </a:pPr>
            <a:r>
              <a:rPr lang="ca">
                <a:solidFill>
                  <a:srgbClr val="FF0000"/>
                </a:solidFill>
              </a:rPr>
              <a:t>pixel embeddings</a:t>
            </a:r>
            <a:endParaRPr>
              <a:solidFill>
                <a:srgbClr val="FF0000"/>
              </a:solidFill>
            </a:endParaRPr>
          </a:p>
        </p:txBody>
      </p:sp>
      <p:sp>
        <p:nvSpPr>
          <p:cNvPr id="838" name="Google Shape;838;p90"/>
          <p:cNvSpPr/>
          <p:nvPr/>
        </p:nvSpPr>
        <p:spPr>
          <a:xfrm>
            <a:off x="3827688" y="2464175"/>
            <a:ext cx="383400" cy="511500"/>
          </a:xfrm>
          <a:prstGeom prst="rect">
            <a:avLst/>
          </a:prstGeom>
          <a:solidFill>
            <a:srgbClr val="D9EAD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h0</a:t>
            </a:r>
            <a:endParaRPr sz="1200"/>
          </a:p>
        </p:txBody>
      </p:sp>
      <p:sp>
        <p:nvSpPr>
          <p:cNvPr id="839" name="Google Shape;839;p90"/>
          <p:cNvSpPr/>
          <p:nvPr/>
        </p:nvSpPr>
        <p:spPr>
          <a:xfrm>
            <a:off x="2654200" y="2523125"/>
            <a:ext cx="383400" cy="393600"/>
          </a:xfrm>
          <a:prstGeom prst="rect">
            <a:avLst/>
          </a:prstGeom>
          <a:solidFill>
            <a:srgbClr val="B4A7D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 name="Google Shape;840;p90"/>
          <p:cNvCxnSpPr/>
          <p:nvPr/>
        </p:nvCxnSpPr>
        <p:spPr>
          <a:xfrm>
            <a:off x="2775750" y="2522675"/>
            <a:ext cx="0" cy="394500"/>
          </a:xfrm>
          <a:prstGeom prst="straightConnector1">
            <a:avLst/>
          </a:prstGeom>
          <a:noFill/>
          <a:ln cap="flat" cmpd="sng" w="9525">
            <a:solidFill>
              <a:srgbClr val="666666"/>
            </a:solidFill>
            <a:prstDash val="solid"/>
            <a:round/>
            <a:headEnd len="med" w="med" type="none"/>
            <a:tailEnd len="med" w="med" type="none"/>
          </a:ln>
        </p:spPr>
      </p:cxnSp>
      <p:cxnSp>
        <p:nvCxnSpPr>
          <p:cNvPr id="841" name="Google Shape;841;p90"/>
          <p:cNvCxnSpPr/>
          <p:nvPr/>
        </p:nvCxnSpPr>
        <p:spPr>
          <a:xfrm>
            <a:off x="2913823" y="2522686"/>
            <a:ext cx="0" cy="394500"/>
          </a:xfrm>
          <a:prstGeom prst="straightConnector1">
            <a:avLst/>
          </a:prstGeom>
          <a:noFill/>
          <a:ln cap="flat" cmpd="sng" w="9525">
            <a:solidFill>
              <a:srgbClr val="666666"/>
            </a:solidFill>
            <a:prstDash val="solid"/>
            <a:round/>
            <a:headEnd len="med" w="med" type="none"/>
            <a:tailEnd len="med" w="med" type="none"/>
          </a:ln>
        </p:spPr>
      </p:cxnSp>
      <p:cxnSp>
        <p:nvCxnSpPr>
          <p:cNvPr id="842" name="Google Shape;842;p90"/>
          <p:cNvCxnSpPr/>
          <p:nvPr/>
        </p:nvCxnSpPr>
        <p:spPr>
          <a:xfrm rot="10800000">
            <a:off x="2652598" y="2654025"/>
            <a:ext cx="390000" cy="1800"/>
          </a:xfrm>
          <a:prstGeom prst="straightConnector1">
            <a:avLst/>
          </a:prstGeom>
          <a:noFill/>
          <a:ln cap="flat" cmpd="sng" w="9525">
            <a:solidFill>
              <a:srgbClr val="666666"/>
            </a:solidFill>
            <a:prstDash val="solid"/>
            <a:round/>
            <a:headEnd len="med" w="med" type="none"/>
            <a:tailEnd len="med" w="med" type="none"/>
          </a:ln>
        </p:spPr>
      </p:cxnSp>
      <p:cxnSp>
        <p:nvCxnSpPr>
          <p:cNvPr id="843" name="Google Shape;843;p90"/>
          <p:cNvCxnSpPr/>
          <p:nvPr/>
        </p:nvCxnSpPr>
        <p:spPr>
          <a:xfrm rot="10800000">
            <a:off x="2652598" y="2784846"/>
            <a:ext cx="390000" cy="1800"/>
          </a:xfrm>
          <a:prstGeom prst="straightConnector1">
            <a:avLst/>
          </a:prstGeom>
          <a:noFill/>
          <a:ln cap="flat" cmpd="sng" w="9525">
            <a:solidFill>
              <a:srgbClr val="666666"/>
            </a:solidFill>
            <a:prstDash val="solid"/>
            <a:round/>
            <a:headEnd len="med" w="med" type="none"/>
            <a:tailEnd len="med" w="med" type="none"/>
          </a:ln>
        </p:spPr>
      </p:cxnSp>
      <p:sp>
        <p:nvSpPr>
          <p:cNvPr id="844" name="Google Shape;844;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grpSp>
        <p:nvGrpSpPr>
          <p:cNvPr id="845" name="Google Shape;845;p90"/>
          <p:cNvGrpSpPr/>
          <p:nvPr/>
        </p:nvGrpSpPr>
        <p:grpSpPr>
          <a:xfrm>
            <a:off x="1677451" y="2916725"/>
            <a:ext cx="2338537" cy="1159575"/>
            <a:chOff x="1677451" y="2916725"/>
            <a:chExt cx="2338537" cy="1159575"/>
          </a:xfrm>
        </p:grpSpPr>
        <p:sp>
          <p:nvSpPr>
            <p:cNvPr id="846" name="Google Shape;846;p90"/>
            <p:cNvSpPr/>
            <p:nvPr/>
          </p:nvSpPr>
          <p:spPr>
            <a:xfrm>
              <a:off x="3562388" y="3458975"/>
              <a:ext cx="383400" cy="511500"/>
            </a:xfrm>
            <a:prstGeom prst="rect">
              <a:avLst/>
            </a:prstGeom>
            <a:solidFill>
              <a:srgbClr val="FCE5C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c0</a:t>
              </a:r>
              <a:endParaRPr sz="1200"/>
            </a:p>
          </p:txBody>
        </p:sp>
        <p:cxnSp>
          <p:nvCxnSpPr>
            <p:cNvPr id="847" name="Google Shape;847;p90"/>
            <p:cNvCxnSpPr>
              <a:stCxn id="846" idx="0"/>
            </p:cNvCxnSpPr>
            <p:nvPr/>
          </p:nvCxnSpPr>
          <p:spPr>
            <a:xfrm flipH="1" rot="10800000">
              <a:off x="3754088" y="2975675"/>
              <a:ext cx="261900" cy="483300"/>
            </a:xfrm>
            <a:prstGeom prst="straightConnector1">
              <a:avLst/>
            </a:prstGeom>
            <a:noFill/>
            <a:ln cap="flat" cmpd="sng" w="28575">
              <a:solidFill>
                <a:srgbClr val="666666"/>
              </a:solidFill>
              <a:prstDash val="solid"/>
              <a:round/>
              <a:headEnd len="med" w="med" type="none"/>
              <a:tailEnd len="med" w="med" type="triangle"/>
            </a:ln>
          </p:spPr>
        </p:cxnSp>
        <p:cxnSp>
          <p:nvCxnSpPr>
            <p:cNvPr id="848" name="Google Shape;848;p90"/>
            <p:cNvCxnSpPr>
              <a:stCxn id="839" idx="2"/>
              <a:endCxn id="846" idx="1"/>
            </p:cNvCxnSpPr>
            <p:nvPr/>
          </p:nvCxnSpPr>
          <p:spPr>
            <a:xfrm flipH="1" rot="-5400000">
              <a:off x="2805100" y="2957525"/>
              <a:ext cx="798000" cy="716400"/>
            </a:xfrm>
            <a:prstGeom prst="curvedConnector2">
              <a:avLst/>
            </a:prstGeom>
            <a:noFill/>
            <a:ln cap="flat" cmpd="sng" w="9525">
              <a:solidFill>
                <a:srgbClr val="FF0000"/>
              </a:solidFill>
              <a:prstDash val="solid"/>
              <a:round/>
              <a:headEnd len="med" w="med" type="none"/>
              <a:tailEnd len="med" w="med" type="triangle"/>
            </a:ln>
          </p:spPr>
        </p:cxnSp>
        <p:sp>
          <p:nvSpPr>
            <p:cNvPr id="849" name="Google Shape;849;p90"/>
            <p:cNvSpPr txBox="1"/>
            <p:nvPr/>
          </p:nvSpPr>
          <p:spPr>
            <a:xfrm>
              <a:off x="1677451" y="3602300"/>
              <a:ext cx="1816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0000"/>
                  </a:solidFill>
                  <a:latin typeface="Ubuntu"/>
                  <a:ea typeface="Ubuntu"/>
                  <a:cs typeface="Ubuntu"/>
                  <a:sym typeface="Ubuntu"/>
                </a:rPr>
                <a:t>The first context vector is the average of the L embeddings</a:t>
              </a:r>
              <a:endParaRPr>
                <a:solidFill>
                  <a:srgbClr val="FF0000"/>
                </a:solidFill>
                <a:latin typeface="Ubuntu"/>
                <a:ea typeface="Ubuntu"/>
                <a:cs typeface="Ubuntu"/>
                <a:sym typeface="Ubuntu"/>
              </a:endParaRPr>
            </a:p>
          </p:txBody>
        </p:sp>
      </p:grpSp>
      <p:grpSp>
        <p:nvGrpSpPr>
          <p:cNvPr id="850" name="Google Shape;850;p90"/>
          <p:cNvGrpSpPr/>
          <p:nvPr/>
        </p:nvGrpSpPr>
        <p:grpSpPr>
          <a:xfrm>
            <a:off x="842900" y="842225"/>
            <a:ext cx="3166888" cy="1621941"/>
            <a:chOff x="842900" y="842225"/>
            <a:chExt cx="3166888" cy="1621941"/>
          </a:xfrm>
        </p:grpSpPr>
        <p:cxnSp>
          <p:nvCxnSpPr>
            <p:cNvPr id="851" name="Google Shape;851;p90"/>
            <p:cNvCxnSpPr>
              <a:endCxn id="852" idx="2"/>
            </p:cNvCxnSpPr>
            <p:nvPr/>
          </p:nvCxnSpPr>
          <p:spPr>
            <a:xfrm rot="10800000">
              <a:off x="3780288" y="1980866"/>
              <a:ext cx="229500" cy="483300"/>
            </a:xfrm>
            <a:prstGeom prst="straightConnector1">
              <a:avLst/>
            </a:prstGeom>
            <a:noFill/>
            <a:ln cap="flat" cmpd="sng" w="28575">
              <a:solidFill>
                <a:srgbClr val="666666"/>
              </a:solidFill>
              <a:prstDash val="solid"/>
              <a:round/>
              <a:headEnd len="med" w="med" type="none"/>
              <a:tailEnd len="med" w="med" type="triangle"/>
            </a:ln>
          </p:spPr>
        </p:cxnSp>
        <p:sp>
          <p:nvSpPr>
            <p:cNvPr id="852" name="Google Shape;852;p90"/>
            <p:cNvSpPr/>
            <p:nvPr/>
          </p:nvSpPr>
          <p:spPr>
            <a:xfrm>
              <a:off x="3588588" y="1469366"/>
              <a:ext cx="383400" cy="511500"/>
            </a:xfrm>
            <a:prstGeom prst="rect">
              <a:avLst/>
            </a:prstGeom>
            <a:solidFill>
              <a:srgbClr val="D9D2E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a1</a:t>
              </a:r>
              <a:endParaRPr sz="1200"/>
            </a:p>
          </p:txBody>
        </p:sp>
        <p:sp>
          <p:nvSpPr>
            <p:cNvPr id="853" name="Google Shape;853;p90"/>
            <p:cNvSpPr txBox="1"/>
            <p:nvPr/>
          </p:nvSpPr>
          <p:spPr>
            <a:xfrm>
              <a:off x="842900" y="842225"/>
              <a:ext cx="26034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solidFill>
                    <a:srgbClr val="FF0000"/>
                  </a:solidFill>
                </a:rPr>
                <a:t>L=9 x Attention weights</a:t>
              </a:r>
              <a:endParaRPr>
                <a:solidFill>
                  <a:srgbClr val="FF0000"/>
                </a:solidFill>
              </a:endParaRPr>
            </a:p>
          </p:txBody>
        </p:sp>
        <p:cxnSp>
          <p:nvCxnSpPr>
            <p:cNvPr id="854" name="Google Shape;854;p90"/>
            <p:cNvCxnSpPr>
              <a:stCxn id="853" idx="3"/>
              <a:endCxn id="852" idx="0"/>
            </p:cNvCxnSpPr>
            <p:nvPr/>
          </p:nvCxnSpPr>
          <p:spPr>
            <a:xfrm>
              <a:off x="3446300" y="1039025"/>
              <a:ext cx="333900" cy="430200"/>
            </a:xfrm>
            <a:prstGeom prst="curvedConnector2">
              <a:avLst/>
            </a:prstGeom>
            <a:noFill/>
            <a:ln cap="flat" cmpd="sng" w="9525">
              <a:solidFill>
                <a:srgbClr val="FF0000"/>
              </a:solidFill>
              <a:prstDash val="solid"/>
              <a:round/>
              <a:headEnd len="med" w="med" type="none"/>
              <a:tailEnd len="med" w="med" type="triangle"/>
            </a:ln>
          </p:spPr>
        </p:cxnSp>
      </p:grpSp>
      <p:grpSp>
        <p:nvGrpSpPr>
          <p:cNvPr id="855" name="Google Shape;855;p90"/>
          <p:cNvGrpSpPr/>
          <p:nvPr/>
        </p:nvGrpSpPr>
        <p:grpSpPr>
          <a:xfrm>
            <a:off x="4009788" y="909975"/>
            <a:ext cx="3043813" cy="1554191"/>
            <a:chOff x="4009788" y="909975"/>
            <a:chExt cx="3043813" cy="1554191"/>
          </a:xfrm>
        </p:grpSpPr>
        <p:sp>
          <p:nvSpPr>
            <p:cNvPr id="856" name="Google Shape;856;p90"/>
            <p:cNvSpPr/>
            <p:nvPr/>
          </p:nvSpPr>
          <p:spPr>
            <a:xfrm>
              <a:off x="4066788" y="1469366"/>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y1</a:t>
              </a:r>
              <a:endParaRPr sz="1200"/>
            </a:p>
          </p:txBody>
        </p:sp>
        <p:cxnSp>
          <p:nvCxnSpPr>
            <p:cNvPr id="857" name="Google Shape;857;p90"/>
            <p:cNvCxnSpPr>
              <a:endCxn id="856" idx="2"/>
            </p:cNvCxnSpPr>
            <p:nvPr/>
          </p:nvCxnSpPr>
          <p:spPr>
            <a:xfrm flipH="1" rot="10800000">
              <a:off x="4009788" y="1980866"/>
              <a:ext cx="248700" cy="483300"/>
            </a:xfrm>
            <a:prstGeom prst="straightConnector1">
              <a:avLst/>
            </a:prstGeom>
            <a:noFill/>
            <a:ln cap="flat" cmpd="sng" w="28575">
              <a:solidFill>
                <a:srgbClr val="666666"/>
              </a:solidFill>
              <a:prstDash val="solid"/>
              <a:round/>
              <a:headEnd len="med" w="med" type="none"/>
              <a:tailEnd len="med" w="med" type="triangle"/>
            </a:ln>
          </p:spPr>
        </p:cxnSp>
        <p:sp>
          <p:nvSpPr>
            <p:cNvPr id="858" name="Google Shape;858;p90"/>
            <p:cNvSpPr txBox="1"/>
            <p:nvPr/>
          </p:nvSpPr>
          <p:spPr>
            <a:xfrm>
              <a:off x="4450200" y="909975"/>
              <a:ext cx="2603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0000"/>
                  </a:solidFill>
                </a:rPr>
                <a:t>Predicted word</a:t>
              </a:r>
              <a:endParaRPr>
                <a:solidFill>
                  <a:srgbClr val="FF0000"/>
                </a:solidFill>
              </a:endParaRPr>
            </a:p>
          </p:txBody>
        </p:sp>
        <p:cxnSp>
          <p:nvCxnSpPr>
            <p:cNvPr id="859" name="Google Shape;859;p90"/>
            <p:cNvCxnSpPr>
              <a:stCxn id="858" idx="1"/>
              <a:endCxn id="856" idx="0"/>
            </p:cNvCxnSpPr>
            <p:nvPr/>
          </p:nvCxnSpPr>
          <p:spPr>
            <a:xfrm flipH="1">
              <a:off x="4258500" y="1106775"/>
              <a:ext cx="191700" cy="362700"/>
            </a:xfrm>
            <a:prstGeom prst="curvedConnector2">
              <a:avLst/>
            </a:prstGeom>
            <a:noFill/>
            <a:ln cap="flat" cmpd="sng" w="9525">
              <a:solidFill>
                <a:srgbClr val="FF0000"/>
              </a:solidFill>
              <a:prstDash val="solid"/>
              <a:round/>
              <a:headEnd len="med" w="med" type="none"/>
              <a:tailEnd len="med" w="med" type="triangle"/>
            </a:ln>
          </p:spPr>
        </p:cxnSp>
      </p:grpSp>
      <p:grpSp>
        <p:nvGrpSpPr>
          <p:cNvPr id="860" name="Google Shape;860;p90"/>
          <p:cNvGrpSpPr/>
          <p:nvPr/>
        </p:nvGrpSpPr>
        <p:grpSpPr>
          <a:xfrm>
            <a:off x="4016188" y="2975675"/>
            <a:ext cx="2926413" cy="1795150"/>
            <a:chOff x="4016188" y="2975675"/>
            <a:chExt cx="2926413" cy="1795150"/>
          </a:xfrm>
        </p:grpSpPr>
        <p:sp>
          <p:nvSpPr>
            <p:cNvPr id="861" name="Google Shape;861;p90"/>
            <p:cNvSpPr/>
            <p:nvPr/>
          </p:nvSpPr>
          <p:spPr>
            <a:xfrm>
              <a:off x="4108588" y="3458975"/>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y0</a:t>
              </a:r>
              <a:endParaRPr sz="1200"/>
            </a:p>
          </p:txBody>
        </p:sp>
        <p:cxnSp>
          <p:nvCxnSpPr>
            <p:cNvPr id="862" name="Google Shape;862;p90"/>
            <p:cNvCxnSpPr>
              <a:stCxn id="861" idx="0"/>
            </p:cNvCxnSpPr>
            <p:nvPr/>
          </p:nvCxnSpPr>
          <p:spPr>
            <a:xfrm rot="10800000">
              <a:off x="4016188" y="2975675"/>
              <a:ext cx="284100" cy="483300"/>
            </a:xfrm>
            <a:prstGeom prst="straightConnector1">
              <a:avLst/>
            </a:prstGeom>
            <a:noFill/>
            <a:ln cap="flat" cmpd="sng" w="28575">
              <a:solidFill>
                <a:srgbClr val="666666"/>
              </a:solidFill>
              <a:prstDash val="solid"/>
              <a:round/>
              <a:headEnd len="med" w="med" type="none"/>
              <a:tailEnd len="med" w="med" type="triangle"/>
            </a:ln>
          </p:spPr>
        </p:cxnSp>
        <p:sp>
          <p:nvSpPr>
            <p:cNvPr id="863" name="Google Shape;863;p90"/>
            <p:cNvSpPr txBox="1"/>
            <p:nvPr/>
          </p:nvSpPr>
          <p:spPr>
            <a:xfrm>
              <a:off x="4586100" y="4296825"/>
              <a:ext cx="2356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0000"/>
                  </a:solidFill>
                </a:rPr>
                <a:t>First word (&lt;start&gt; token)</a:t>
              </a:r>
              <a:endParaRPr>
                <a:solidFill>
                  <a:srgbClr val="FF0000"/>
                </a:solidFill>
              </a:endParaRPr>
            </a:p>
          </p:txBody>
        </p:sp>
        <p:cxnSp>
          <p:nvCxnSpPr>
            <p:cNvPr id="864" name="Google Shape;864;p90"/>
            <p:cNvCxnSpPr>
              <a:stCxn id="863" idx="1"/>
              <a:endCxn id="861" idx="2"/>
            </p:cNvCxnSpPr>
            <p:nvPr/>
          </p:nvCxnSpPr>
          <p:spPr>
            <a:xfrm rot="10800000">
              <a:off x="4300200" y="3970425"/>
              <a:ext cx="285900" cy="563400"/>
            </a:xfrm>
            <a:prstGeom prst="curvedConnector2">
              <a:avLst/>
            </a:prstGeom>
            <a:noFill/>
            <a:ln cap="flat" cmpd="sng" w="9525">
              <a:solidFill>
                <a:srgbClr val="FF0000"/>
              </a:solidFill>
              <a:prstDash val="solid"/>
              <a:round/>
              <a:headEnd len="med" w="med" type="none"/>
              <a:tailEnd len="med" w="med" type="triangle"/>
            </a:ln>
          </p:spPr>
        </p:cxnSp>
      </p:grpSp>
      <p:sp>
        <p:nvSpPr>
          <p:cNvPr id="865" name="Google Shape;865;p90"/>
          <p:cNvSpPr txBox="1"/>
          <p:nvPr/>
        </p:nvSpPr>
        <p:spPr>
          <a:xfrm>
            <a:off x="-7025" y="4768475"/>
            <a:ext cx="822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u="sng">
                <a:latin typeface="Ubuntu"/>
                <a:ea typeface="Ubuntu"/>
                <a:cs typeface="Ubuntu"/>
                <a:sym typeface="Ubuntu"/>
              </a:rPr>
              <a:t>Slide</a:t>
            </a:r>
            <a:r>
              <a:rPr lang="ca" sz="1200">
                <a:latin typeface="Ubuntu"/>
                <a:ea typeface="Ubuntu"/>
                <a:cs typeface="Ubuntu"/>
                <a:sym typeface="Ubuntu"/>
              </a:rPr>
              <a:t>: Amaia Salvador</a:t>
            </a:r>
            <a:endParaRPr sz="1200">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1"/>
          <p:cNvSpPr txBox="1"/>
          <p:nvPr>
            <p:ph type="title"/>
          </p:nvPr>
        </p:nvSpPr>
        <p:spPr>
          <a:xfrm>
            <a:off x="0" y="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for Image Captioning</a:t>
            </a:r>
            <a:endParaRPr b="1"/>
          </a:p>
        </p:txBody>
      </p:sp>
      <p:pic>
        <p:nvPicPr>
          <p:cNvPr id="871" name="Google Shape;871;p91"/>
          <p:cNvPicPr preferRelativeResize="0"/>
          <p:nvPr/>
        </p:nvPicPr>
        <p:blipFill>
          <a:blip r:embed="rId3">
            <a:alphaModFix/>
          </a:blip>
          <a:stretch>
            <a:fillRect/>
          </a:stretch>
        </p:blipFill>
        <p:spPr>
          <a:xfrm>
            <a:off x="346573" y="2150775"/>
            <a:ext cx="1106200" cy="1117700"/>
          </a:xfrm>
          <a:prstGeom prst="rect">
            <a:avLst/>
          </a:prstGeom>
          <a:noFill/>
          <a:ln>
            <a:noFill/>
          </a:ln>
        </p:spPr>
      </p:pic>
      <p:sp>
        <p:nvSpPr>
          <p:cNvPr id="872" name="Google Shape;872;p91"/>
          <p:cNvSpPr/>
          <p:nvPr/>
        </p:nvSpPr>
        <p:spPr>
          <a:xfrm rot="-5400000">
            <a:off x="1584025" y="2294225"/>
            <a:ext cx="1030400" cy="830775"/>
          </a:xfrm>
          <a:prstGeom prst="flowChartManualOperation">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1"/>
          <p:cNvSpPr txBox="1"/>
          <p:nvPr/>
        </p:nvSpPr>
        <p:spPr>
          <a:xfrm>
            <a:off x="1677438" y="2480275"/>
            <a:ext cx="8436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t>CNN</a:t>
            </a:r>
            <a:endParaRPr sz="2000"/>
          </a:p>
        </p:txBody>
      </p:sp>
      <p:sp>
        <p:nvSpPr>
          <p:cNvPr id="874" name="Google Shape;874;p91"/>
          <p:cNvSpPr txBox="1"/>
          <p:nvPr/>
        </p:nvSpPr>
        <p:spPr>
          <a:xfrm>
            <a:off x="406025" y="3225675"/>
            <a:ext cx="9873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t>Image: </a:t>
            </a:r>
            <a:br>
              <a:rPr lang="ca"/>
            </a:br>
            <a:r>
              <a:rPr lang="ca"/>
              <a:t>H x W x 3</a:t>
            </a:r>
            <a:endParaRPr/>
          </a:p>
        </p:txBody>
      </p:sp>
      <p:sp>
        <p:nvSpPr>
          <p:cNvPr id="875" name="Google Shape;875;p91"/>
          <p:cNvSpPr/>
          <p:nvPr/>
        </p:nvSpPr>
        <p:spPr>
          <a:xfrm>
            <a:off x="3827688" y="2464175"/>
            <a:ext cx="383400" cy="511500"/>
          </a:xfrm>
          <a:prstGeom prst="rect">
            <a:avLst/>
          </a:prstGeom>
          <a:solidFill>
            <a:srgbClr val="D9EAD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h0</a:t>
            </a:r>
            <a:endParaRPr sz="1200"/>
          </a:p>
        </p:txBody>
      </p:sp>
      <p:sp>
        <p:nvSpPr>
          <p:cNvPr id="876" name="Google Shape;876;p91"/>
          <p:cNvSpPr/>
          <p:nvPr/>
        </p:nvSpPr>
        <p:spPr>
          <a:xfrm>
            <a:off x="2654200" y="2523125"/>
            <a:ext cx="383400" cy="393600"/>
          </a:xfrm>
          <a:prstGeom prst="rect">
            <a:avLst/>
          </a:prstGeom>
          <a:solidFill>
            <a:srgbClr val="B4A7D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91"/>
          <p:cNvCxnSpPr/>
          <p:nvPr/>
        </p:nvCxnSpPr>
        <p:spPr>
          <a:xfrm>
            <a:off x="2775750" y="2522675"/>
            <a:ext cx="0" cy="394500"/>
          </a:xfrm>
          <a:prstGeom prst="straightConnector1">
            <a:avLst/>
          </a:prstGeom>
          <a:noFill/>
          <a:ln cap="flat" cmpd="sng" w="9525">
            <a:solidFill>
              <a:srgbClr val="666666"/>
            </a:solidFill>
            <a:prstDash val="solid"/>
            <a:round/>
            <a:headEnd len="med" w="med" type="none"/>
            <a:tailEnd len="med" w="med" type="none"/>
          </a:ln>
        </p:spPr>
      </p:cxnSp>
      <p:cxnSp>
        <p:nvCxnSpPr>
          <p:cNvPr id="878" name="Google Shape;878;p91"/>
          <p:cNvCxnSpPr/>
          <p:nvPr/>
        </p:nvCxnSpPr>
        <p:spPr>
          <a:xfrm>
            <a:off x="2913823" y="2522686"/>
            <a:ext cx="0" cy="394500"/>
          </a:xfrm>
          <a:prstGeom prst="straightConnector1">
            <a:avLst/>
          </a:prstGeom>
          <a:noFill/>
          <a:ln cap="flat" cmpd="sng" w="9525">
            <a:solidFill>
              <a:srgbClr val="666666"/>
            </a:solidFill>
            <a:prstDash val="solid"/>
            <a:round/>
            <a:headEnd len="med" w="med" type="none"/>
            <a:tailEnd len="med" w="med" type="none"/>
          </a:ln>
        </p:spPr>
      </p:cxnSp>
      <p:cxnSp>
        <p:nvCxnSpPr>
          <p:cNvPr id="879" name="Google Shape;879;p91"/>
          <p:cNvCxnSpPr/>
          <p:nvPr/>
        </p:nvCxnSpPr>
        <p:spPr>
          <a:xfrm rot="10800000">
            <a:off x="2652598" y="2654025"/>
            <a:ext cx="390000" cy="1800"/>
          </a:xfrm>
          <a:prstGeom prst="straightConnector1">
            <a:avLst/>
          </a:prstGeom>
          <a:noFill/>
          <a:ln cap="flat" cmpd="sng" w="9525">
            <a:solidFill>
              <a:srgbClr val="666666"/>
            </a:solidFill>
            <a:prstDash val="solid"/>
            <a:round/>
            <a:headEnd len="med" w="med" type="none"/>
            <a:tailEnd len="med" w="med" type="none"/>
          </a:ln>
        </p:spPr>
      </p:cxnSp>
      <p:cxnSp>
        <p:nvCxnSpPr>
          <p:cNvPr id="880" name="Google Shape;880;p91"/>
          <p:cNvCxnSpPr/>
          <p:nvPr/>
        </p:nvCxnSpPr>
        <p:spPr>
          <a:xfrm rot="10800000">
            <a:off x="2652598" y="2784846"/>
            <a:ext cx="390000" cy="1800"/>
          </a:xfrm>
          <a:prstGeom prst="straightConnector1">
            <a:avLst/>
          </a:prstGeom>
          <a:noFill/>
          <a:ln cap="flat" cmpd="sng" w="9525">
            <a:solidFill>
              <a:srgbClr val="666666"/>
            </a:solidFill>
            <a:prstDash val="solid"/>
            <a:round/>
            <a:headEnd len="med" w="med" type="none"/>
            <a:tailEnd len="med" w="med" type="none"/>
          </a:ln>
        </p:spPr>
      </p:cxnSp>
      <p:cxnSp>
        <p:nvCxnSpPr>
          <p:cNvPr id="881" name="Google Shape;881;p91"/>
          <p:cNvCxnSpPr>
            <a:stCxn id="882" idx="1"/>
            <a:endCxn id="876" idx="0"/>
          </p:cNvCxnSpPr>
          <p:nvPr/>
        </p:nvCxnSpPr>
        <p:spPr>
          <a:xfrm flipH="1">
            <a:off x="2845900" y="1709825"/>
            <a:ext cx="981900" cy="813300"/>
          </a:xfrm>
          <a:prstGeom prst="curvedConnector2">
            <a:avLst/>
          </a:prstGeom>
          <a:noFill/>
          <a:ln cap="flat" cmpd="sng" w="19050">
            <a:solidFill>
              <a:srgbClr val="FF0000"/>
            </a:solidFill>
            <a:prstDash val="solid"/>
            <a:round/>
            <a:headEnd len="med" w="med" type="none"/>
            <a:tailEnd len="med" w="med" type="triangle"/>
          </a:ln>
        </p:spPr>
      </p:cxnSp>
      <p:sp>
        <p:nvSpPr>
          <p:cNvPr id="883" name="Google Shape;883;p91"/>
          <p:cNvSpPr/>
          <p:nvPr/>
        </p:nvSpPr>
        <p:spPr>
          <a:xfrm>
            <a:off x="5302363" y="3458975"/>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y1</a:t>
            </a:r>
            <a:endParaRPr sz="1200"/>
          </a:p>
        </p:txBody>
      </p:sp>
      <p:grpSp>
        <p:nvGrpSpPr>
          <p:cNvPr id="884" name="Google Shape;884;p91"/>
          <p:cNvGrpSpPr/>
          <p:nvPr/>
        </p:nvGrpSpPr>
        <p:grpSpPr>
          <a:xfrm>
            <a:off x="1261350" y="2916725"/>
            <a:ext cx="3948413" cy="1890125"/>
            <a:chOff x="1261350" y="2688125"/>
            <a:chExt cx="3948413" cy="1890125"/>
          </a:xfrm>
        </p:grpSpPr>
        <p:sp>
          <p:nvSpPr>
            <p:cNvPr id="885" name="Google Shape;885;p91"/>
            <p:cNvSpPr/>
            <p:nvPr/>
          </p:nvSpPr>
          <p:spPr>
            <a:xfrm>
              <a:off x="4756163" y="3230375"/>
              <a:ext cx="383400" cy="511500"/>
            </a:xfrm>
            <a:prstGeom prst="rect">
              <a:avLst/>
            </a:prstGeom>
            <a:solidFill>
              <a:srgbClr val="FCE5C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c1</a:t>
              </a:r>
              <a:endParaRPr sz="1200"/>
            </a:p>
          </p:txBody>
        </p:sp>
        <p:grpSp>
          <p:nvGrpSpPr>
            <p:cNvPr id="886" name="Google Shape;886;p91"/>
            <p:cNvGrpSpPr/>
            <p:nvPr/>
          </p:nvGrpSpPr>
          <p:grpSpPr>
            <a:xfrm>
              <a:off x="1261350" y="2688125"/>
              <a:ext cx="3686650" cy="1890125"/>
              <a:chOff x="1261350" y="2688125"/>
              <a:chExt cx="3686650" cy="1890125"/>
            </a:xfrm>
          </p:grpSpPr>
          <p:cxnSp>
            <p:nvCxnSpPr>
              <p:cNvPr id="887" name="Google Shape;887;p91"/>
              <p:cNvCxnSpPr>
                <a:stCxn id="876" idx="2"/>
                <a:endCxn id="885" idx="2"/>
              </p:cNvCxnSpPr>
              <p:nvPr/>
            </p:nvCxnSpPr>
            <p:spPr>
              <a:xfrm flipH="1" rot="-5400000">
                <a:off x="3370000" y="2164025"/>
                <a:ext cx="1053900" cy="2102100"/>
              </a:xfrm>
              <a:prstGeom prst="curvedConnector3">
                <a:avLst>
                  <a:gd fmla="val 122580" name="adj1"/>
                </a:avLst>
              </a:prstGeom>
              <a:noFill/>
              <a:ln cap="flat" cmpd="sng" w="19050">
                <a:solidFill>
                  <a:srgbClr val="FF0000"/>
                </a:solidFill>
                <a:prstDash val="solid"/>
                <a:round/>
                <a:headEnd len="med" w="med" type="none"/>
                <a:tailEnd len="med" w="med" type="triangle"/>
              </a:ln>
            </p:spPr>
          </p:cxnSp>
          <p:sp>
            <p:nvSpPr>
              <p:cNvPr id="888" name="Google Shape;888;p91"/>
              <p:cNvSpPr txBox="1"/>
              <p:nvPr/>
            </p:nvSpPr>
            <p:spPr>
              <a:xfrm>
                <a:off x="1261350" y="3874450"/>
                <a:ext cx="2514600" cy="7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0000"/>
                    </a:solidFill>
                    <a:latin typeface="Ubuntu"/>
                    <a:ea typeface="Ubuntu"/>
                    <a:cs typeface="Ubuntu"/>
                    <a:sym typeface="Ubuntu"/>
                  </a:rPr>
                  <a:t>Visual features weighted with attention give the next context </a:t>
                </a:r>
                <a:endParaRPr>
                  <a:solidFill>
                    <a:srgbClr val="FF0000"/>
                  </a:solidFill>
                  <a:latin typeface="Ubuntu"/>
                  <a:ea typeface="Ubuntu"/>
                  <a:cs typeface="Ubuntu"/>
                  <a:sym typeface="Ubuntu"/>
                </a:endParaRPr>
              </a:p>
            </p:txBody>
          </p:sp>
        </p:grpSp>
        <p:cxnSp>
          <p:nvCxnSpPr>
            <p:cNvPr id="889" name="Google Shape;889;p91"/>
            <p:cNvCxnSpPr>
              <a:stCxn id="885" idx="0"/>
              <a:endCxn id="890" idx="2"/>
            </p:cNvCxnSpPr>
            <p:nvPr/>
          </p:nvCxnSpPr>
          <p:spPr>
            <a:xfrm flipH="1" rot="10800000">
              <a:off x="4947863" y="2747075"/>
              <a:ext cx="261900" cy="483300"/>
            </a:xfrm>
            <a:prstGeom prst="straightConnector1">
              <a:avLst/>
            </a:prstGeom>
            <a:noFill/>
            <a:ln cap="flat" cmpd="sng" w="28575">
              <a:solidFill>
                <a:srgbClr val="666666"/>
              </a:solidFill>
              <a:prstDash val="solid"/>
              <a:round/>
              <a:headEnd len="med" w="med" type="none"/>
              <a:tailEnd len="med" w="med" type="triangle"/>
            </a:ln>
          </p:spPr>
        </p:cxnSp>
      </p:grpSp>
      <p:cxnSp>
        <p:nvCxnSpPr>
          <p:cNvPr id="891" name="Google Shape;891;p91"/>
          <p:cNvCxnSpPr>
            <a:stCxn id="883" idx="0"/>
            <a:endCxn id="890" idx="2"/>
          </p:cNvCxnSpPr>
          <p:nvPr/>
        </p:nvCxnSpPr>
        <p:spPr>
          <a:xfrm rot="10800000">
            <a:off x="5209963" y="2975675"/>
            <a:ext cx="284100" cy="483300"/>
          </a:xfrm>
          <a:prstGeom prst="straightConnector1">
            <a:avLst/>
          </a:prstGeom>
          <a:noFill/>
          <a:ln cap="flat" cmpd="sng" w="28575">
            <a:solidFill>
              <a:srgbClr val="666666"/>
            </a:solidFill>
            <a:prstDash val="solid"/>
            <a:round/>
            <a:headEnd len="med" w="med" type="none"/>
            <a:tailEnd len="med" w="med" type="triangle"/>
          </a:ln>
        </p:spPr>
      </p:cxnSp>
      <p:grpSp>
        <p:nvGrpSpPr>
          <p:cNvPr id="892" name="Google Shape;892;p91"/>
          <p:cNvGrpSpPr/>
          <p:nvPr/>
        </p:nvGrpSpPr>
        <p:grpSpPr>
          <a:xfrm>
            <a:off x="4211088" y="2464175"/>
            <a:ext cx="1190450" cy="511500"/>
            <a:chOff x="4211088" y="2235575"/>
            <a:chExt cx="1190450" cy="511500"/>
          </a:xfrm>
        </p:grpSpPr>
        <p:sp>
          <p:nvSpPr>
            <p:cNvPr id="890" name="Google Shape;890;p91"/>
            <p:cNvSpPr/>
            <p:nvPr/>
          </p:nvSpPr>
          <p:spPr>
            <a:xfrm>
              <a:off x="5018138" y="2235575"/>
              <a:ext cx="383400" cy="511500"/>
            </a:xfrm>
            <a:prstGeom prst="rect">
              <a:avLst/>
            </a:prstGeom>
            <a:solidFill>
              <a:srgbClr val="D9EAD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h1</a:t>
              </a:r>
              <a:endParaRPr sz="1200"/>
            </a:p>
          </p:txBody>
        </p:sp>
        <p:cxnSp>
          <p:nvCxnSpPr>
            <p:cNvPr id="893" name="Google Shape;893;p91"/>
            <p:cNvCxnSpPr>
              <a:stCxn id="875" idx="3"/>
              <a:endCxn id="890" idx="1"/>
            </p:cNvCxnSpPr>
            <p:nvPr/>
          </p:nvCxnSpPr>
          <p:spPr>
            <a:xfrm>
              <a:off x="4211088" y="2491325"/>
              <a:ext cx="807000" cy="0"/>
            </a:xfrm>
            <a:prstGeom prst="straightConnector1">
              <a:avLst/>
            </a:prstGeom>
            <a:noFill/>
            <a:ln cap="flat" cmpd="sng" w="28575">
              <a:solidFill>
                <a:srgbClr val="666666"/>
              </a:solidFill>
              <a:prstDash val="solid"/>
              <a:round/>
              <a:headEnd len="med" w="med" type="none"/>
              <a:tailEnd len="med" w="med" type="triangle"/>
            </a:ln>
          </p:spPr>
        </p:cxnSp>
      </p:grpSp>
      <p:grpSp>
        <p:nvGrpSpPr>
          <p:cNvPr id="894" name="Google Shape;894;p91"/>
          <p:cNvGrpSpPr/>
          <p:nvPr/>
        </p:nvGrpSpPr>
        <p:grpSpPr>
          <a:xfrm>
            <a:off x="4788538" y="1469378"/>
            <a:ext cx="861600" cy="994797"/>
            <a:chOff x="4788538" y="1240778"/>
            <a:chExt cx="861600" cy="994797"/>
          </a:xfrm>
        </p:grpSpPr>
        <p:sp>
          <p:nvSpPr>
            <p:cNvPr id="895" name="Google Shape;895;p91"/>
            <p:cNvSpPr/>
            <p:nvPr/>
          </p:nvSpPr>
          <p:spPr>
            <a:xfrm>
              <a:off x="4788538" y="1240778"/>
              <a:ext cx="383400" cy="511500"/>
            </a:xfrm>
            <a:prstGeom prst="rect">
              <a:avLst/>
            </a:prstGeom>
            <a:solidFill>
              <a:srgbClr val="D9D2E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a2</a:t>
              </a:r>
              <a:endParaRPr sz="1200"/>
            </a:p>
          </p:txBody>
        </p:sp>
        <p:sp>
          <p:nvSpPr>
            <p:cNvPr id="896" name="Google Shape;896;p91"/>
            <p:cNvSpPr/>
            <p:nvPr/>
          </p:nvSpPr>
          <p:spPr>
            <a:xfrm>
              <a:off x="5266738" y="1240778"/>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y2</a:t>
              </a:r>
              <a:endParaRPr sz="1200"/>
            </a:p>
          </p:txBody>
        </p:sp>
        <p:cxnSp>
          <p:nvCxnSpPr>
            <p:cNvPr id="897" name="Google Shape;897;p91"/>
            <p:cNvCxnSpPr>
              <a:stCxn id="890" idx="0"/>
              <a:endCxn id="895" idx="2"/>
            </p:cNvCxnSpPr>
            <p:nvPr/>
          </p:nvCxnSpPr>
          <p:spPr>
            <a:xfrm rot="10800000">
              <a:off x="4980338" y="1752275"/>
              <a:ext cx="229500" cy="483300"/>
            </a:xfrm>
            <a:prstGeom prst="straightConnector1">
              <a:avLst/>
            </a:prstGeom>
            <a:noFill/>
            <a:ln cap="flat" cmpd="sng" w="28575">
              <a:solidFill>
                <a:srgbClr val="666666"/>
              </a:solidFill>
              <a:prstDash val="solid"/>
              <a:round/>
              <a:headEnd len="med" w="med" type="none"/>
              <a:tailEnd len="med" w="med" type="triangle"/>
            </a:ln>
          </p:spPr>
        </p:cxnSp>
        <p:cxnSp>
          <p:nvCxnSpPr>
            <p:cNvPr id="898" name="Google Shape;898;p91"/>
            <p:cNvCxnSpPr>
              <a:stCxn id="890" idx="0"/>
              <a:endCxn id="896" idx="2"/>
            </p:cNvCxnSpPr>
            <p:nvPr/>
          </p:nvCxnSpPr>
          <p:spPr>
            <a:xfrm flipH="1" rot="10800000">
              <a:off x="5209838" y="1752275"/>
              <a:ext cx="248700" cy="483300"/>
            </a:xfrm>
            <a:prstGeom prst="straightConnector1">
              <a:avLst/>
            </a:prstGeom>
            <a:noFill/>
            <a:ln cap="flat" cmpd="sng" w="28575">
              <a:solidFill>
                <a:srgbClr val="666666"/>
              </a:solidFill>
              <a:prstDash val="solid"/>
              <a:round/>
              <a:headEnd len="med" w="med" type="none"/>
              <a:tailEnd len="med" w="med" type="triangle"/>
            </a:ln>
          </p:spPr>
        </p:cxnSp>
      </p:grpSp>
      <p:sp>
        <p:nvSpPr>
          <p:cNvPr id="899" name="Google Shape;89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900" name="Google Shape;900;p91"/>
          <p:cNvSpPr/>
          <p:nvPr/>
        </p:nvSpPr>
        <p:spPr>
          <a:xfrm>
            <a:off x="3584238" y="1469378"/>
            <a:ext cx="383400" cy="511500"/>
          </a:xfrm>
          <a:prstGeom prst="rect">
            <a:avLst/>
          </a:prstGeom>
          <a:solidFill>
            <a:srgbClr val="D9D2E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a1</a:t>
            </a:r>
            <a:endParaRPr sz="1200"/>
          </a:p>
        </p:txBody>
      </p:sp>
      <p:sp>
        <p:nvSpPr>
          <p:cNvPr id="901" name="Google Shape;901;p91"/>
          <p:cNvSpPr/>
          <p:nvPr/>
        </p:nvSpPr>
        <p:spPr>
          <a:xfrm>
            <a:off x="4062438" y="1469378"/>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y1</a:t>
            </a:r>
            <a:endParaRPr sz="1200"/>
          </a:p>
        </p:txBody>
      </p:sp>
      <p:cxnSp>
        <p:nvCxnSpPr>
          <p:cNvPr id="902" name="Google Shape;902;p91"/>
          <p:cNvCxnSpPr>
            <a:endCxn id="900" idx="2"/>
          </p:cNvCxnSpPr>
          <p:nvPr/>
        </p:nvCxnSpPr>
        <p:spPr>
          <a:xfrm rot="10800000">
            <a:off x="3775938" y="1980878"/>
            <a:ext cx="229500" cy="483300"/>
          </a:xfrm>
          <a:prstGeom prst="straightConnector1">
            <a:avLst/>
          </a:prstGeom>
          <a:noFill/>
          <a:ln cap="flat" cmpd="sng" w="28575">
            <a:solidFill>
              <a:srgbClr val="666666"/>
            </a:solidFill>
            <a:prstDash val="solid"/>
            <a:round/>
            <a:headEnd len="med" w="med" type="none"/>
            <a:tailEnd len="med" w="med" type="triangle"/>
          </a:ln>
        </p:spPr>
      </p:cxnSp>
      <p:cxnSp>
        <p:nvCxnSpPr>
          <p:cNvPr id="903" name="Google Shape;903;p91"/>
          <p:cNvCxnSpPr>
            <a:endCxn id="901" idx="2"/>
          </p:cNvCxnSpPr>
          <p:nvPr/>
        </p:nvCxnSpPr>
        <p:spPr>
          <a:xfrm flipH="1" rot="10800000">
            <a:off x="4005438" y="1980878"/>
            <a:ext cx="248700" cy="483300"/>
          </a:xfrm>
          <a:prstGeom prst="straightConnector1">
            <a:avLst/>
          </a:prstGeom>
          <a:noFill/>
          <a:ln cap="flat" cmpd="sng" w="28575">
            <a:solidFill>
              <a:srgbClr val="666666"/>
            </a:solidFill>
            <a:prstDash val="solid"/>
            <a:round/>
            <a:headEnd len="med" w="med" type="none"/>
            <a:tailEnd len="med" w="med" type="triangle"/>
          </a:ln>
        </p:spPr>
      </p:cxnSp>
      <p:sp>
        <p:nvSpPr>
          <p:cNvPr id="904" name="Google Shape;904;p91"/>
          <p:cNvSpPr/>
          <p:nvPr/>
        </p:nvSpPr>
        <p:spPr>
          <a:xfrm>
            <a:off x="3562388" y="3458975"/>
            <a:ext cx="383400" cy="511500"/>
          </a:xfrm>
          <a:prstGeom prst="rect">
            <a:avLst/>
          </a:prstGeom>
          <a:solidFill>
            <a:srgbClr val="FCE5C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c0</a:t>
            </a:r>
            <a:endParaRPr sz="1200"/>
          </a:p>
        </p:txBody>
      </p:sp>
      <p:sp>
        <p:nvSpPr>
          <p:cNvPr id="905" name="Google Shape;905;p91"/>
          <p:cNvSpPr/>
          <p:nvPr/>
        </p:nvSpPr>
        <p:spPr>
          <a:xfrm>
            <a:off x="4108588" y="3458975"/>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y0</a:t>
            </a:r>
            <a:endParaRPr sz="1200"/>
          </a:p>
        </p:txBody>
      </p:sp>
      <p:cxnSp>
        <p:nvCxnSpPr>
          <p:cNvPr id="906" name="Google Shape;906;p91"/>
          <p:cNvCxnSpPr>
            <a:stCxn id="904" idx="0"/>
          </p:cNvCxnSpPr>
          <p:nvPr/>
        </p:nvCxnSpPr>
        <p:spPr>
          <a:xfrm flipH="1" rot="10800000">
            <a:off x="3754088" y="2975675"/>
            <a:ext cx="261900" cy="483300"/>
          </a:xfrm>
          <a:prstGeom prst="straightConnector1">
            <a:avLst/>
          </a:prstGeom>
          <a:noFill/>
          <a:ln cap="flat" cmpd="sng" w="28575">
            <a:solidFill>
              <a:srgbClr val="666666"/>
            </a:solidFill>
            <a:prstDash val="solid"/>
            <a:round/>
            <a:headEnd len="med" w="med" type="none"/>
            <a:tailEnd len="med" w="med" type="triangle"/>
          </a:ln>
        </p:spPr>
      </p:cxnSp>
      <p:cxnSp>
        <p:nvCxnSpPr>
          <p:cNvPr id="907" name="Google Shape;907;p91"/>
          <p:cNvCxnSpPr>
            <a:stCxn id="905" idx="0"/>
          </p:cNvCxnSpPr>
          <p:nvPr/>
        </p:nvCxnSpPr>
        <p:spPr>
          <a:xfrm rot="10800000">
            <a:off x="4016188" y="2975675"/>
            <a:ext cx="284100" cy="483300"/>
          </a:xfrm>
          <a:prstGeom prst="straightConnector1">
            <a:avLst/>
          </a:prstGeom>
          <a:noFill/>
          <a:ln cap="flat" cmpd="sng" w="28575">
            <a:solidFill>
              <a:srgbClr val="666666"/>
            </a:solidFill>
            <a:prstDash val="solid"/>
            <a:round/>
            <a:headEnd len="med" w="med" type="none"/>
            <a:tailEnd len="med" w="med" type="triangle"/>
          </a:ln>
        </p:spPr>
      </p:cxnSp>
      <p:sp>
        <p:nvSpPr>
          <p:cNvPr id="908" name="Google Shape;908;p91"/>
          <p:cNvSpPr txBox="1"/>
          <p:nvPr/>
        </p:nvSpPr>
        <p:spPr>
          <a:xfrm>
            <a:off x="6211525" y="4018375"/>
            <a:ext cx="2102100" cy="7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0000"/>
                </a:solidFill>
                <a:latin typeface="Ubuntu"/>
                <a:ea typeface="Ubuntu"/>
                <a:cs typeface="Ubuntu"/>
                <a:sym typeface="Ubuntu"/>
              </a:rPr>
              <a:t>Predicted word in previous timestep</a:t>
            </a:r>
            <a:endParaRPr>
              <a:solidFill>
                <a:srgbClr val="FF0000"/>
              </a:solidFill>
              <a:latin typeface="Ubuntu"/>
              <a:ea typeface="Ubuntu"/>
              <a:cs typeface="Ubuntu"/>
              <a:sym typeface="Ubuntu"/>
            </a:endParaRPr>
          </a:p>
        </p:txBody>
      </p:sp>
      <p:cxnSp>
        <p:nvCxnSpPr>
          <p:cNvPr id="909" name="Google Shape;909;p91"/>
          <p:cNvCxnSpPr>
            <a:stCxn id="908" idx="1"/>
            <a:endCxn id="883" idx="2"/>
          </p:cNvCxnSpPr>
          <p:nvPr/>
        </p:nvCxnSpPr>
        <p:spPr>
          <a:xfrm rot="10800000">
            <a:off x="5493925" y="3970375"/>
            <a:ext cx="717600" cy="399900"/>
          </a:xfrm>
          <a:prstGeom prst="curvedConnector2">
            <a:avLst/>
          </a:prstGeom>
          <a:noFill/>
          <a:ln cap="flat" cmpd="sng" w="19050">
            <a:solidFill>
              <a:srgbClr val="FF0000"/>
            </a:solidFill>
            <a:prstDash val="solid"/>
            <a:round/>
            <a:headEnd len="med" w="med" type="none"/>
            <a:tailEnd len="med" w="med" type="triangle"/>
          </a:ln>
        </p:spPr>
      </p:cxnSp>
      <p:sp>
        <p:nvSpPr>
          <p:cNvPr id="910" name="Google Shape;910;p91"/>
          <p:cNvSpPr txBox="1"/>
          <p:nvPr/>
        </p:nvSpPr>
        <p:spPr>
          <a:xfrm>
            <a:off x="-7025" y="4768475"/>
            <a:ext cx="822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u="sng">
                <a:latin typeface="Ubuntu"/>
                <a:ea typeface="Ubuntu"/>
                <a:cs typeface="Ubuntu"/>
                <a:sym typeface="Ubuntu"/>
              </a:rPr>
              <a:t>Slide</a:t>
            </a:r>
            <a:r>
              <a:rPr lang="ca" sz="1200">
                <a:latin typeface="Ubuntu"/>
                <a:ea typeface="Ubuntu"/>
                <a:cs typeface="Ubuntu"/>
                <a:sym typeface="Ubuntu"/>
              </a:rPr>
              <a:t>: Amaia Salvador</a:t>
            </a:r>
            <a:endParaRPr sz="1200">
              <a:latin typeface="Ubuntu"/>
              <a:ea typeface="Ubuntu"/>
              <a:cs typeface="Ubuntu"/>
              <a:sym typeface="Ubuntu"/>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2"/>
          <p:cNvSpPr txBox="1"/>
          <p:nvPr>
            <p:ph type="title"/>
          </p:nvPr>
        </p:nvSpPr>
        <p:spPr>
          <a:xfrm>
            <a:off x="0" y="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for Image Captioning</a:t>
            </a:r>
            <a:endParaRPr b="1"/>
          </a:p>
        </p:txBody>
      </p:sp>
      <p:pic>
        <p:nvPicPr>
          <p:cNvPr id="916" name="Google Shape;916;p92"/>
          <p:cNvPicPr preferRelativeResize="0"/>
          <p:nvPr/>
        </p:nvPicPr>
        <p:blipFill>
          <a:blip r:embed="rId3">
            <a:alphaModFix/>
          </a:blip>
          <a:stretch>
            <a:fillRect/>
          </a:stretch>
        </p:blipFill>
        <p:spPr>
          <a:xfrm>
            <a:off x="346573" y="2150775"/>
            <a:ext cx="1106200" cy="1117700"/>
          </a:xfrm>
          <a:prstGeom prst="rect">
            <a:avLst/>
          </a:prstGeom>
          <a:noFill/>
          <a:ln>
            <a:noFill/>
          </a:ln>
        </p:spPr>
      </p:pic>
      <p:sp>
        <p:nvSpPr>
          <p:cNvPr id="917" name="Google Shape;917;p92"/>
          <p:cNvSpPr/>
          <p:nvPr/>
        </p:nvSpPr>
        <p:spPr>
          <a:xfrm rot="-5400000">
            <a:off x="1584025" y="2294225"/>
            <a:ext cx="1030400" cy="830775"/>
          </a:xfrm>
          <a:prstGeom prst="flowChartManualOperation">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2"/>
          <p:cNvSpPr txBox="1"/>
          <p:nvPr/>
        </p:nvSpPr>
        <p:spPr>
          <a:xfrm>
            <a:off x="1677438" y="2480275"/>
            <a:ext cx="8436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t>CNN</a:t>
            </a:r>
            <a:endParaRPr sz="2000"/>
          </a:p>
        </p:txBody>
      </p:sp>
      <p:sp>
        <p:nvSpPr>
          <p:cNvPr id="919" name="Google Shape;919;p92"/>
          <p:cNvSpPr txBox="1"/>
          <p:nvPr/>
        </p:nvSpPr>
        <p:spPr>
          <a:xfrm>
            <a:off x="406025" y="3225675"/>
            <a:ext cx="9873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t>Image: </a:t>
            </a:r>
            <a:br>
              <a:rPr lang="ca"/>
            </a:br>
            <a:r>
              <a:rPr lang="ca"/>
              <a:t>H x W x 3</a:t>
            </a:r>
            <a:endParaRPr/>
          </a:p>
        </p:txBody>
      </p:sp>
      <p:sp>
        <p:nvSpPr>
          <p:cNvPr id="920" name="Google Shape;920;p92"/>
          <p:cNvSpPr/>
          <p:nvPr/>
        </p:nvSpPr>
        <p:spPr>
          <a:xfrm>
            <a:off x="3827688" y="2464175"/>
            <a:ext cx="383400" cy="511500"/>
          </a:xfrm>
          <a:prstGeom prst="rect">
            <a:avLst/>
          </a:prstGeom>
          <a:solidFill>
            <a:srgbClr val="D9EAD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h0</a:t>
            </a:r>
            <a:endParaRPr sz="1200"/>
          </a:p>
        </p:txBody>
      </p:sp>
      <p:sp>
        <p:nvSpPr>
          <p:cNvPr id="921" name="Google Shape;921;p92"/>
          <p:cNvSpPr/>
          <p:nvPr/>
        </p:nvSpPr>
        <p:spPr>
          <a:xfrm>
            <a:off x="2654200" y="2523125"/>
            <a:ext cx="383400" cy="393600"/>
          </a:xfrm>
          <a:prstGeom prst="rect">
            <a:avLst/>
          </a:prstGeom>
          <a:solidFill>
            <a:srgbClr val="B4A7D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2" name="Google Shape;922;p92"/>
          <p:cNvCxnSpPr/>
          <p:nvPr/>
        </p:nvCxnSpPr>
        <p:spPr>
          <a:xfrm>
            <a:off x="2775750" y="2522675"/>
            <a:ext cx="0" cy="394500"/>
          </a:xfrm>
          <a:prstGeom prst="straightConnector1">
            <a:avLst/>
          </a:prstGeom>
          <a:noFill/>
          <a:ln cap="flat" cmpd="sng" w="9525">
            <a:solidFill>
              <a:srgbClr val="666666"/>
            </a:solidFill>
            <a:prstDash val="solid"/>
            <a:round/>
            <a:headEnd len="med" w="med" type="none"/>
            <a:tailEnd len="med" w="med" type="none"/>
          </a:ln>
        </p:spPr>
      </p:cxnSp>
      <p:cxnSp>
        <p:nvCxnSpPr>
          <p:cNvPr id="923" name="Google Shape;923;p92"/>
          <p:cNvCxnSpPr/>
          <p:nvPr/>
        </p:nvCxnSpPr>
        <p:spPr>
          <a:xfrm>
            <a:off x="2913823" y="2522686"/>
            <a:ext cx="0" cy="394500"/>
          </a:xfrm>
          <a:prstGeom prst="straightConnector1">
            <a:avLst/>
          </a:prstGeom>
          <a:noFill/>
          <a:ln cap="flat" cmpd="sng" w="9525">
            <a:solidFill>
              <a:srgbClr val="666666"/>
            </a:solidFill>
            <a:prstDash val="solid"/>
            <a:round/>
            <a:headEnd len="med" w="med" type="none"/>
            <a:tailEnd len="med" w="med" type="none"/>
          </a:ln>
        </p:spPr>
      </p:cxnSp>
      <p:cxnSp>
        <p:nvCxnSpPr>
          <p:cNvPr id="924" name="Google Shape;924;p92"/>
          <p:cNvCxnSpPr/>
          <p:nvPr/>
        </p:nvCxnSpPr>
        <p:spPr>
          <a:xfrm rot="10800000">
            <a:off x="2652598" y="2654025"/>
            <a:ext cx="390000" cy="1800"/>
          </a:xfrm>
          <a:prstGeom prst="straightConnector1">
            <a:avLst/>
          </a:prstGeom>
          <a:noFill/>
          <a:ln cap="flat" cmpd="sng" w="9525">
            <a:solidFill>
              <a:srgbClr val="666666"/>
            </a:solidFill>
            <a:prstDash val="solid"/>
            <a:round/>
            <a:headEnd len="med" w="med" type="none"/>
            <a:tailEnd len="med" w="med" type="none"/>
          </a:ln>
        </p:spPr>
      </p:cxnSp>
      <p:cxnSp>
        <p:nvCxnSpPr>
          <p:cNvPr id="925" name="Google Shape;925;p92"/>
          <p:cNvCxnSpPr/>
          <p:nvPr/>
        </p:nvCxnSpPr>
        <p:spPr>
          <a:xfrm rot="10800000">
            <a:off x="2652598" y="2784846"/>
            <a:ext cx="390000" cy="1800"/>
          </a:xfrm>
          <a:prstGeom prst="straightConnector1">
            <a:avLst/>
          </a:prstGeom>
          <a:noFill/>
          <a:ln cap="flat" cmpd="sng" w="9525">
            <a:solidFill>
              <a:srgbClr val="666666"/>
            </a:solidFill>
            <a:prstDash val="solid"/>
            <a:round/>
            <a:headEnd len="med" w="med" type="none"/>
            <a:tailEnd len="med" w="med" type="none"/>
          </a:ln>
        </p:spPr>
      </p:cxnSp>
      <p:cxnSp>
        <p:nvCxnSpPr>
          <p:cNvPr id="926" name="Google Shape;926;p92"/>
          <p:cNvCxnSpPr>
            <a:stCxn id="927" idx="1"/>
            <a:endCxn id="921" idx="0"/>
          </p:cNvCxnSpPr>
          <p:nvPr/>
        </p:nvCxnSpPr>
        <p:spPr>
          <a:xfrm flipH="1">
            <a:off x="2845900" y="1709825"/>
            <a:ext cx="981900" cy="813300"/>
          </a:xfrm>
          <a:prstGeom prst="curvedConnector2">
            <a:avLst/>
          </a:prstGeom>
          <a:noFill/>
          <a:ln cap="flat" cmpd="sng" w="19050">
            <a:solidFill>
              <a:srgbClr val="666666"/>
            </a:solidFill>
            <a:prstDash val="solid"/>
            <a:round/>
            <a:headEnd len="med" w="med" type="none"/>
            <a:tailEnd len="med" w="med" type="triangle"/>
          </a:ln>
        </p:spPr>
      </p:cxnSp>
      <p:sp>
        <p:nvSpPr>
          <p:cNvPr id="928" name="Google Shape;928;p92"/>
          <p:cNvSpPr/>
          <p:nvPr/>
        </p:nvSpPr>
        <p:spPr>
          <a:xfrm>
            <a:off x="4756163" y="3458975"/>
            <a:ext cx="383400" cy="511500"/>
          </a:xfrm>
          <a:prstGeom prst="rect">
            <a:avLst/>
          </a:prstGeom>
          <a:solidFill>
            <a:srgbClr val="FCE5C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c1</a:t>
            </a:r>
            <a:endParaRPr sz="1200"/>
          </a:p>
        </p:txBody>
      </p:sp>
      <p:cxnSp>
        <p:nvCxnSpPr>
          <p:cNvPr id="929" name="Google Shape;929;p92"/>
          <p:cNvCxnSpPr>
            <a:stCxn id="921" idx="2"/>
            <a:endCxn id="928" idx="2"/>
          </p:cNvCxnSpPr>
          <p:nvPr/>
        </p:nvCxnSpPr>
        <p:spPr>
          <a:xfrm flipH="1" rot="-5400000">
            <a:off x="3370000" y="2392625"/>
            <a:ext cx="1053900" cy="2102100"/>
          </a:xfrm>
          <a:prstGeom prst="curvedConnector3">
            <a:avLst>
              <a:gd fmla="val 122580" name="adj1"/>
            </a:avLst>
          </a:prstGeom>
          <a:noFill/>
          <a:ln cap="flat" cmpd="sng" w="19050">
            <a:solidFill>
              <a:srgbClr val="666666"/>
            </a:solidFill>
            <a:prstDash val="solid"/>
            <a:round/>
            <a:headEnd len="med" w="med" type="none"/>
            <a:tailEnd len="med" w="med" type="triangle"/>
          </a:ln>
        </p:spPr>
      </p:cxnSp>
      <p:sp>
        <p:nvSpPr>
          <p:cNvPr id="930" name="Google Shape;930;p92"/>
          <p:cNvSpPr/>
          <p:nvPr/>
        </p:nvSpPr>
        <p:spPr>
          <a:xfrm>
            <a:off x="5302363" y="3458975"/>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y1</a:t>
            </a:r>
            <a:endParaRPr sz="1200"/>
          </a:p>
        </p:txBody>
      </p:sp>
      <p:sp>
        <p:nvSpPr>
          <p:cNvPr id="931" name="Google Shape;931;p92"/>
          <p:cNvSpPr/>
          <p:nvPr/>
        </p:nvSpPr>
        <p:spPr>
          <a:xfrm>
            <a:off x="5018138" y="2464175"/>
            <a:ext cx="383400" cy="511500"/>
          </a:xfrm>
          <a:prstGeom prst="rect">
            <a:avLst/>
          </a:prstGeom>
          <a:solidFill>
            <a:srgbClr val="D9EAD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h1</a:t>
            </a:r>
            <a:endParaRPr sz="1200"/>
          </a:p>
        </p:txBody>
      </p:sp>
      <p:cxnSp>
        <p:nvCxnSpPr>
          <p:cNvPr id="932" name="Google Shape;932;p92"/>
          <p:cNvCxnSpPr>
            <a:stCxn id="928" idx="0"/>
            <a:endCxn id="931" idx="2"/>
          </p:cNvCxnSpPr>
          <p:nvPr/>
        </p:nvCxnSpPr>
        <p:spPr>
          <a:xfrm flipH="1" rot="10800000">
            <a:off x="4947863" y="2975675"/>
            <a:ext cx="261900" cy="483300"/>
          </a:xfrm>
          <a:prstGeom prst="straightConnector1">
            <a:avLst/>
          </a:prstGeom>
          <a:noFill/>
          <a:ln cap="flat" cmpd="sng" w="28575">
            <a:solidFill>
              <a:srgbClr val="666666"/>
            </a:solidFill>
            <a:prstDash val="solid"/>
            <a:round/>
            <a:headEnd len="med" w="med" type="none"/>
            <a:tailEnd len="med" w="med" type="triangle"/>
          </a:ln>
        </p:spPr>
      </p:cxnSp>
      <p:cxnSp>
        <p:nvCxnSpPr>
          <p:cNvPr id="933" name="Google Shape;933;p92"/>
          <p:cNvCxnSpPr>
            <a:stCxn id="930" idx="0"/>
            <a:endCxn id="931" idx="2"/>
          </p:cNvCxnSpPr>
          <p:nvPr/>
        </p:nvCxnSpPr>
        <p:spPr>
          <a:xfrm rot="10800000">
            <a:off x="5209963" y="2975675"/>
            <a:ext cx="284100" cy="483300"/>
          </a:xfrm>
          <a:prstGeom prst="straightConnector1">
            <a:avLst/>
          </a:prstGeom>
          <a:noFill/>
          <a:ln cap="flat" cmpd="sng" w="28575">
            <a:solidFill>
              <a:srgbClr val="666666"/>
            </a:solidFill>
            <a:prstDash val="solid"/>
            <a:round/>
            <a:headEnd len="med" w="med" type="none"/>
            <a:tailEnd len="med" w="med" type="triangle"/>
          </a:ln>
        </p:spPr>
      </p:cxnSp>
      <p:cxnSp>
        <p:nvCxnSpPr>
          <p:cNvPr id="934" name="Google Shape;934;p92"/>
          <p:cNvCxnSpPr>
            <a:stCxn id="920" idx="3"/>
            <a:endCxn id="931" idx="1"/>
          </p:cNvCxnSpPr>
          <p:nvPr/>
        </p:nvCxnSpPr>
        <p:spPr>
          <a:xfrm>
            <a:off x="4211088" y="2719925"/>
            <a:ext cx="807000" cy="0"/>
          </a:xfrm>
          <a:prstGeom prst="straightConnector1">
            <a:avLst/>
          </a:prstGeom>
          <a:noFill/>
          <a:ln cap="flat" cmpd="sng" w="28575">
            <a:solidFill>
              <a:srgbClr val="666666"/>
            </a:solidFill>
            <a:prstDash val="solid"/>
            <a:round/>
            <a:headEnd len="med" w="med" type="none"/>
            <a:tailEnd len="med" w="med" type="triangle"/>
          </a:ln>
        </p:spPr>
      </p:cxnSp>
      <p:sp>
        <p:nvSpPr>
          <p:cNvPr id="935" name="Google Shape;935;p92"/>
          <p:cNvSpPr/>
          <p:nvPr/>
        </p:nvSpPr>
        <p:spPr>
          <a:xfrm>
            <a:off x="4788538" y="1469378"/>
            <a:ext cx="383400" cy="511500"/>
          </a:xfrm>
          <a:prstGeom prst="rect">
            <a:avLst/>
          </a:prstGeom>
          <a:solidFill>
            <a:srgbClr val="D9D2E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a2</a:t>
            </a:r>
            <a:endParaRPr sz="1200"/>
          </a:p>
        </p:txBody>
      </p:sp>
      <p:sp>
        <p:nvSpPr>
          <p:cNvPr id="936" name="Google Shape;936;p92"/>
          <p:cNvSpPr/>
          <p:nvPr/>
        </p:nvSpPr>
        <p:spPr>
          <a:xfrm>
            <a:off x="5266738" y="1469378"/>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y2</a:t>
            </a:r>
            <a:endParaRPr sz="1200"/>
          </a:p>
        </p:txBody>
      </p:sp>
      <p:cxnSp>
        <p:nvCxnSpPr>
          <p:cNvPr id="937" name="Google Shape;937;p92"/>
          <p:cNvCxnSpPr>
            <a:stCxn id="931" idx="0"/>
            <a:endCxn id="935" idx="2"/>
          </p:cNvCxnSpPr>
          <p:nvPr/>
        </p:nvCxnSpPr>
        <p:spPr>
          <a:xfrm rot="10800000">
            <a:off x="4980338" y="1980875"/>
            <a:ext cx="229500" cy="483300"/>
          </a:xfrm>
          <a:prstGeom prst="straightConnector1">
            <a:avLst/>
          </a:prstGeom>
          <a:noFill/>
          <a:ln cap="flat" cmpd="sng" w="28575">
            <a:solidFill>
              <a:srgbClr val="666666"/>
            </a:solidFill>
            <a:prstDash val="solid"/>
            <a:round/>
            <a:headEnd len="med" w="med" type="none"/>
            <a:tailEnd len="med" w="med" type="triangle"/>
          </a:ln>
        </p:spPr>
      </p:cxnSp>
      <p:cxnSp>
        <p:nvCxnSpPr>
          <p:cNvPr id="938" name="Google Shape;938;p92"/>
          <p:cNvCxnSpPr>
            <a:stCxn id="931" idx="0"/>
            <a:endCxn id="936" idx="2"/>
          </p:cNvCxnSpPr>
          <p:nvPr/>
        </p:nvCxnSpPr>
        <p:spPr>
          <a:xfrm flipH="1" rot="10800000">
            <a:off x="5209838" y="1980875"/>
            <a:ext cx="248700" cy="483300"/>
          </a:xfrm>
          <a:prstGeom prst="straightConnector1">
            <a:avLst/>
          </a:prstGeom>
          <a:noFill/>
          <a:ln cap="flat" cmpd="sng" w="28575">
            <a:solidFill>
              <a:srgbClr val="666666"/>
            </a:solidFill>
            <a:prstDash val="solid"/>
            <a:round/>
            <a:headEnd len="med" w="med" type="none"/>
            <a:tailEnd len="med" w="med" type="triangle"/>
          </a:ln>
        </p:spPr>
      </p:cxnSp>
      <p:cxnSp>
        <p:nvCxnSpPr>
          <p:cNvPr id="939" name="Google Shape;939;p92"/>
          <p:cNvCxnSpPr>
            <a:stCxn id="935" idx="0"/>
            <a:endCxn id="921" idx="0"/>
          </p:cNvCxnSpPr>
          <p:nvPr/>
        </p:nvCxnSpPr>
        <p:spPr>
          <a:xfrm rot="5400000">
            <a:off x="3386338" y="929078"/>
            <a:ext cx="1053600" cy="2134200"/>
          </a:xfrm>
          <a:prstGeom prst="curvedConnector3">
            <a:avLst>
              <a:gd fmla="val -22601" name="adj1"/>
            </a:avLst>
          </a:prstGeom>
          <a:noFill/>
          <a:ln cap="flat" cmpd="sng" w="19050">
            <a:solidFill>
              <a:srgbClr val="666666"/>
            </a:solidFill>
            <a:prstDash val="solid"/>
            <a:round/>
            <a:headEnd len="med" w="med" type="none"/>
            <a:tailEnd len="med" w="med" type="triangle"/>
          </a:ln>
        </p:spPr>
      </p:cxnSp>
      <p:sp>
        <p:nvSpPr>
          <p:cNvPr id="940" name="Google Shape;940;p92"/>
          <p:cNvSpPr/>
          <p:nvPr/>
        </p:nvSpPr>
        <p:spPr>
          <a:xfrm>
            <a:off x="6353738" y="2464175"/>
            <a:ext cx="383400" cy="511500"/>
          </a:xfrm>
          <a:prstGeom prst="rect">
            <a:avLst/>
          </a:prstGeom>
          <a:solidFill>
            <a:srgbClr val="D9EAD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h2</a:t>
            </a:r>
            <a:endParaRPr sz="1200"/>
          </a:p>
        </p:txBody>
      </p:sp>
      <p:cxnSp>
        <p:nvCxnSpPr>
          <p:cNvPr id="941" name="Google Shape;941;p92"/>
          <p:cNvCxnSpPr>
            <a:stCxn id="942" idx="0"/>
            <a:endCxn id="940" idx="2"/>
          </p:cNvCxnSpPr>
          <p:nvPr/>
        </p:nvCxnSpPr>
        <p:spPr>
          <a:xfrm rot="10800000">
            <a:off x="6545313" y="2975675"/>
            <a:ext cx="277200" cy="483300"/>
          </a:xfrm>
          <a:prstGeom prst="straightConnector1">
            <a:avLst/>
          </a:prstGeom>
          <a:noFill/>
          <a:ln cap="flat" cmpd="sng" w="28575">
            <a:solidFill>
              <a:srgbClr val="666666"/>
            </a:solidFill>
            <a:prstDash val="solid"/>
            <a:round/>
            <a:headEnd len="med" w="med" type="none"/>
            <a:tailEnd len="med" w="med" type="triangle"/>
          </a:ln>
        </p:spPr>
      </p:cxnSp>
      <p:cxnSp>
        <p:nvCxnSpPr>
          <p:cNvPr id="943" name="Google Shape;943;p92"/>
          <p:cNvCxnSpPr>
            <a:stCxn id="944" idx="0"/>
            <a:endCxn id="940" idx="2"/>
          </p:cNvCxnSpPr>
          <p:nvPr/>
        </p:nvCxnSpPr>
        <p:spPr>
          <a:xfrm flipH="1" rot="10800000">
            <a:off x="6283513" y="2975675"/>
            <a:ext cx="261900" cy="483300"/>
          </a:xfrm>
          <a:prstGeom prst="straightConnector1">
            <a:avLst/>
          </a:prstGeom>
          <a:noFill/>
          <a:ln cap="flat" cmpd="sng" w="28575">
            <a:solidFill>
              <a:srgbClr val="666666"/>
            </a:solidFill>
            <a:prstDash val="solid"/>
            <a:round/>
            <a:headEnd len="med" w="med" type="none"/>
            <a:tailEnd len="med" w="med" type="triangle"/>
          </a:ln>
        </p:spPr>
      </p:cxnSp>
      <p:cxnSp>
        <p:nvCxnSpPr>
          <p:cNvPr id="945" name="Google Shape;945;p92"/>
          <p:cNvCxnSpPr>
            <a:stCxn id="931" idx="3"/>
            <a:endCxn id="940" idx="1"/>
          </p:cNvCxnSpPr>
          <p:nvPr/>
        </p:nvCxnSpPr>
        <p:spPr>
          <a:xfrm>
            <a:off x="5401538" y="2719925"/>
            <a:ext cx="952200" cy="0"/>
          </a:xfrm>
          <a:prstGeom prst="straightConnector1">
            <a:avLst/>
          </a:prstGeom>
          <a:noFill/>
          <a:ln cap="flat" cmpd="sng" w="28575">
            <a:solidFill>
              <a:srgbClr val="666666"/>
            </a:solidFill>
            <a:prstDash val="solid"/>
            <a:round/>
            <a:headEnd len="med" w="med" type="none"/>
            <a:tailEnd len="med" w="med" type="triangle"/>
          </a:ln>
        </p:spPr>
      </p:cxnSp>
      <p:sp>
        <p:nvSpPr>
          <p:cNvPr id="946" name="Google Shape;946;p92"/>
          <p:cNvSpPr/>
          <p:nvPr/>
        </p:nvSpPr>
        <p:spPr>
          <a:xfrm>
            <a:off x="6114638" y="1469378"/>
            <a:ext cx="383400" cy="511500"/>
          </a:xfrm>
          <a:prstGeom prst="rect">
            <a:avLst/>
          </a:prstGeom>
          <a:solidFill>
            <a:srgbClr val="D9D2E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a3</a:t>
            </a:r>
            <a:endParaRPr sz="1200"/>
          </a:p>
        </p:txBody>
      </p:sp>
      <p:sp>
        <p:nvSpPr>
          <p:cNvPr id="947" name="Google Shape;947;p92"/>
          <p:cNvSpPr/>
          <p:nvPr/>
        </p:nvSpPr>
        <p:spPr>
          <a:xfrm>
            <a:off x="6592838" y="1469378"/>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y3</a:t>
            </a:r>
            <a:endParaRPr sz="1200"/>
          </a:p>
        </p:txBody>
      </p:sp>
      <p:cxnSp>
        <p:nvCxnSpPr>
          <p:cNvPr id="948" name="Google Shape;948;p92"/>
          <p:cNvCxnSpPr>
            <a:stCxn id="949" idx="0"/>
            <a:endCxn id="946" idx="2"/>
          </p:cNvCxnSpPr>
          <p:nvPr/>
        </p:nvCxnSpPr>
        <p:spPr>
          <a:xfrm rot="10800000">
            <a:off x="6306338" y="1980878"/>
            <a:ext cx="229500" cy="483300"/>
          </a:xfrm>
          <a:prstGeom prst="straightConnector1">
            <a:avLst/>
          </a:prstGeom>
          <a:noFill/>
          <a:ln cap="flat" cmpd="sng" w="28575">
            <a:solidFill>
              <a:srgbClr val="666666"/>
            </a:solidFill>
            <a:prstDash val="solid"/>
            <a:round/>
            <a:headEnd len="med" w="med" type="none"/>
            <a:tailEnd len="med" w="med" type="triangle"/>
          </a:ln>
        </p:spPr>
      </p:cxnSp>
      <p:cxnSp>
        <p:nvCxnSpPr>
          <p:cNvPr id="950" name="Google Shape;950;p92"/>
          <p:cNvCxnSpPr>
            <a:stCxn id="949" idx="0"/>
            <a:endCxn id="947" idx="2"/>
          </p:cNvCxnSpPr>
          <p:nvPr/>
        </p:nvCxnSpPr>
        <p:spPr>
          <a:xfrm flipH="1" rot="10800000">
            <a:off x="6535838" y="1980878"/>
            <a:ext cx="248700" cy="483300"/>
          </a:xfrm>
          <a:prstGeom prst="straightConnector1">
            <a:avLst/>
          </a:prstGeom>
          <a:noFill/>
          <a:ln cap="flat" cmpd="sng" w="28575">
            <a:solidFill>
              <a:srgbClr val="666666"/>
            </a:solidFill>
            <a:prstDash val="solid"/>
            <a:round/>
            <a:headEnd len="med" w="med" type="none"/>
            <a:tailEnd len="med" w="med" type="triangle"/>
          </a:ln>
        </p:spPr>
      </p:cxnSp>
      <p:sp>
        <p:nvSpPr>
          <p:cNvPr id="951" name="Google Shape;951;p92"/>
          <p:cNvSpPr/>
          <p:nvPr/>
        </p:nvSpPr>
        <p:spPr>
          <a:xfrm>
            <a:off x="6945275" y="2679225"/>
            <a:ext cx="81000" cy="81000"/>
          </a:xfrm>
          <a:prstGeom prst="ellipse">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2"/>
          <p:cNvSpPr/>
          <p:nvPr/>
        </p:nvSpPr>
        <p:spPr>
          <a:xfrm>
            <a:off x="7212650" y="2679425"/>
            <a:ext cx="81000" cy="81000"/>
          </a:xfrm>
          <a:prstGeom prst="ellipse">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2"/>
          <p:cNvSpPr/>
          <p:nvPr/>
        </p:nvSpPr>
        <p:spPr>
          <a:xfrm>
            <a:off x="7480025" y="2679425"/>
            <a:ext cx="81000" cy="81000"/>
          </a:xfrm>
          <a:prstGeom prst="ellipse">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2"/>
          <p:cNvSpPr/>
          <p:nvPr/>
        </p:nvSpPr>
        <p:spPr>
          <a:xfrm>
            <a:off x="6091813" y="3458975"/>
            <a:ext cx="383400" cy="511500"/>
          </a:xfrm>
          <a:prstGeom prst="rect">
            <a:avLst/>
          </a:prstGeom>
          <a:solidFill>
            <a:srgbClr val="FCE5C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c2</a:t>
            </a:r>
            <a:endParaRPr sz="1200"/>
          </a:p>
        </p:txBody>
      </p:sp>
      <p:sp>
        <p:nvSpPr>
          <p:cNvPr id="942" name="Google Shape;942;p92"/>
          <p:cNvSpPr/>
          <p:nvPr/>
        </p:nvSpPr>
        <p:spPr>
          <a:xfrm>
            <a:off x="6630813" y="3458975"/>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y2</a:t>
            </a:r>
            <a:endParaRPr sz="1200"/>
          </a:p>
        </p:txBody>
      </p:sp>
      <p:sp>
        <p:nvSpPr>
          <p:cNvPr id="954" name="Google Shape;954;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955" name="Google Shape;955;p92"/>
          <p:cNvSpPr/>
          <p:nvPr/>
        </p:nvSpPr>
        <p:spPr>
          <a:xfrm>
            <a:off x="3584238" y="1469378"/>
            <a:ext cx="383400" cy="511500"/>
          </a:xfrm>
          <a:prstGeom prst="rect">
            <a:avLst/>
          </a:prstGeom>
          <a:solidFill>
            <a:srgbClr val="D9D2E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a1</a:t>
            </a:r>
            <a:endParaRPr sz="1200"/>
          </a:p>
        </p:txBody>
      </p:sp>
      <p:sp>
        <p:nvSpPr>
          <p:cNvPr id="956" name="Google Shape;956;p92"/>
          <p:cNvSpPr/>
          <p:nvPr/>
        </p:nvSpPr>
        <p:spPr>
          <a:xfrm>
            <a:off x="4062438" y="1469378"/>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y1</a:t>
            </a:r>
            <a:endParaRPr sz="1200"/>
          </a:p>
        </p:txBody>
      </p:sp>
      <p:cxnSp>
        <p:nvCxnSpPr>
          <p:cNvPr id="957" name="Google Shape;957;p92"/>
          <p:cNvCxnSpPr>
            <a:endCxn id="955" idx="2"/>
          </p:cNvCxnSpPr>
          <p:nvPr/>
        </p:nvCxnSpPr>
        <p:spPr>
          <a:xfrm rot="10800000">
            <a:off x="3775938" y="1980878"/>
            <a:ext cx="229500" cy="483300"/>
          </a:xfrm>
          <a:prstGeom prst="straightConnector1">
            <a:avLst/>
          </a:prstGeom>
          <a:noFill/>
          <a:ln cap="flat" cmpd="sng" w="28575">
            <a:solidFill>
              <a:srgbClr val="666666"/>
            </a:solidFill>
            <a:prstDash val="solid"/>
            <a:round/>
            <a:headEnd len="med" w="med" type="none"/>
            <a:tailEnd len="med" w="med" type="triangle"/>
          </a:ln>
        </p:spPr>
      </p:cxnSp>
      <p:cxnSp>
        <p:nvCxnSpPr>
          <p:cNvPr id="958" name="Google Shape;958;p92"/>
          <p:cNvCxnSpPr>
            <a:endCxn id="956" idx="2"/>
          </p:cNvCxnSpPr>
          <p:nvPr/>
        </p:nvCxnSpPr>
        <p:spPr>
          <a:xfrm flipH="1" rot="10800000">
            <a:off x="4005438" y="1980878"/>
            <a:ext cx="248700" cy="483300"/>
          </a:xfrm>
          <a:prstGeom prst="straightConnector1">
            <a:avLst/>
          </a:prstGeom>
          <a:noFill/>
          <a:ln cap="flat" cmpd="sng" w="28575">
            <a:solidFill>
              <a:srgbClr val="666666"/>
            </a:solidFill>
            <a:prstDash val="solid"/>
            <a:round/>
            <a:headEnd len="med" w="med" type="none"/>
            <a:tailEnd len="med" w="med" type="triangle"/>
          </a:ln>
        </p:spPr>
      </p:cxnSp>
      <p:sp>
        <p:nvSpPr>
          <p:cNvPr id="959" name="Google Shape;959;p92"/>
          <p:cNvSpPr/>
          <p:nvPr/>
        </p:nvSpPr>
        <p:spPr>
          <a:xfrm>
            <a:off x="3562388" y="3458975"/>
            <a:ext cx="383400" cy="511500"/>
          </a:xfrm>
          <a:prstGeom prst="rect">
            <a:avLst/>
          </a:prstGeom>
          <a:solidFill>
            <a:srgbClr val="FCE5C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c0</a:t>
            </a:r>
            <a:endParaRPr sz="1200"/>
          </a:p>
        </p:txBody>
      </p:sp>
      <p:sp>
        <p:nvSpPr>
          <p:cNvPr id="960" name="Google Shape;960;p92"/>
          <p:cNvSpPr/>
          <p:nvPr/>
        </p:nvSpPr>
        <p:spPr>
          <a:xfrm>
            <a:off x="4108588" y="3458975"/>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y0</a:t>
            </a:r>
            <a:endParaRPr sz="1200"/>
          </a:p>
        </p:txBody>
      </p:sp>
      <p:cxnSp>
        <p:nvCxnSpPr>
          <p:cNvPr id="961" name="Google Shape;961;p92"/>
          <p:cNvCxnSpPr>
            <a:stCxn id="921" idx="2"/>
            <a:endCxn id="944" idx="2"/>
          </p:cNvCxnSpPr>
          <p:nvPr/>
        </p:nvCxnSpPr>
        <p:spPr>
          <a:xfrm flipH="1" rot="-5400000">
            <a:off x="4037800" y="1724825"/>
            <a:ext cx="1053900" cy="3437700"/>
          </a:xfrm>
          <a:prstGeom prst="curvedConnector3">
            <a:avLst>
              <a:gd fmla="val 122580" name="adj1"/>
            </a:avLst>
          </a:prstGeom>
          <a:noFill/>
          <a:ln cap="flat" cmpd="sng" w="19050">
            <a:solidFill>
              <a:srgbClr val="666666"/>
            </a:solidFill>
            <a:prstDash val="solid"/>
            <a:round/>
            <a:headEnd len="med" w="med" type="none"/>
            <a:tailEnd len="med" w="med" type="triangle"/>
          </a:ln>
        </p:spPr>
      </p:cxnSp>
      <p:cxnSp>
        <p:nvCxnSpPr>
          <p:cNvPr id="962" name="Google Shape;962;p92"/>
          <p:cNvCxnSpPr>
            <a:stCxn id="959" idx="0"/>
          </p:cNvCxnSpPr>
          <p:nvPr/>
        </p:nvCxnSpPr>
        <p:spPr>
          <a:xfrm flipH="1" rot="10800000">
            <a:off x="3754088" y="2975675"/>
            <a:ext cx="261900" cy="483300"/>
          </a:xfrm>
          <a:prstGeom prst="straightConnector1">
            <a:avLst/>
          </a:prstGeom>
          <a:noFill/>
          <a:ln cap="flat" cmpd="sng" w="28575">
            <a:solidFill>
              <a:srgbClr val="666666"/>
            </a:solidFill>
            <a:prstDash val="solid"/>
            <a:round/>
            <a:headEnd len="med" w="med" type="none"/>
            <a:tailEnd len="med" w="med" type="triangle"/>
          </a:ln>
        </p:spPr>
      </p:cxnSp>
      <p:cxnSp>
        <p:nvCxnSpPr>
          <p:cNvPr id="963" name="Google Shape;963;p92"/>
          <p:cNvCxnSpPr>
            <a:stCxn id="960" idx="0"/>
          </p:cNvCxnSpPr>
          <p:nvPr/>
        </p:nvCxnSpPr>
        <p:spPr>
          <a:xfrm rot="10800000">
            <a:off x="4016188" y="2975675"/>
            <a:ext cx="284100" cy="483300"/>
          </a:xfrm>
          <a:prstGeom prst="straightConnector1">
            <a:avLst/>
          </a:prstGeom>
          <a:noFill/>
          <a:ln cap="flat" cmpd="sng" w="28575">
            <a:solidFill>
              <a:srgbClr val="666666"/>
            </a:solidFill>
            <a:prstDash val="solid"/>
            <a:round/>
            <a:headEnd len="med" w="med" type="none"/>
            <a:tailEnd len="med" w="med" type="triangle"/>
          </a:ln>
        </p:spPr>
      </p:cxnSp>
      <p:sp>
        <p:nvSpPr>
          <p:cNvPr id="964" name="Google Shape;964;p92"/>
          <p:cNvSpPr txBox="1"/>
          <p:nvPr/>
        </p:nvSpPr>
        <p:spPr>
          <a:xfrm>
            <a:off x="-7025" y="4768475"/>
            <a:ext cx="822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u="sng">
                <a:latin typeface="Ubuntu"/>
                <a:ea typeface="Ubuntu"/>
                <a:cs typeface="Ubuntu"/>
                <a:sym typeface="Ubuntu"/>
              </a:rPr>
              <a:t>Slide</a:t>
            </a:r>
            <a:r>
              <a:rPr lang="ca" sz="1200">
                <a:latin typeface="Ubuntu"/>
                <a:ea typeface="Ubuntu"/>
                <a:cs typeface="Ubuntu"/>
                <a:sym typeface="Ubuntu"/>
              </a:rPr>
              <a:t>: Amaia Salvador</a:t>
            </a:r>
            <a:endParaRPr sz="1200">
              <a:latin typeface="Ubuntu"/>
              <a:ea typeface="Ubuntu"/>
              <a:cs typeface="Ubuntu"/>
              <a:sym typeface="Ubuntu"/>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for Image Captioning</a:t>
            </a:r>
            <a:endParaRPr b="1"/>
          </a:p>
        </p:txBody>
      </p:sp>
      <p:sp>
        <p:nvSpPr>
          <p:cNvPr id="970" name="Google Shape;970;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971" name="Google Shape;971;p93"/>
          <p:cNvSpPr txBox="1"/>
          <p:nvPr/>
        </p:nvSpPr>
        <p:spPr>
          <a:xfrm>
            <a:off x="-7025" y="4616075"/>
            <a:ext cx="86478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rgbClr val="FFFFFF"/>
                </a:highlight>
                <a:latin typeface="Ubuntu"/>
                <a:ea typeface="Ubuntu"/>
                <a:cs typeface="Ubuntu"/>
                <a:sym typeface="Ubuntu"/>
              </a:rPr>
              <a:t>Xu, Kelvin, Jimmy Ba, Ryan Kiros, Kyunghyun Cho, Aaron C. Courville, Ruslan Salakhutdinov, Richard S. Zemel, and Yoshua Bengio. </a:t>
            </a:r>
            <a:r>
              <a:rPr lang="ca"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"Show, Attend and Tell: Neural Image Caption Generation with Visual Attention."</a:t>
            </a:r>
            <a:r>
              <a:rPr lang="ca" sz="1200">
                <a:solidFill>
                  <a:srgbClr val="222222"/>
                </a:solidFill>
                <a:highlight>
                  <a:srgbClr val="FFFFFF"/>
                </a:highlight>
                <a:latin typeface="Ubuntu"/>
                <a:ea typeface="Ubuntu"/>
                <a:cs typeface="Ubuntu"/>
                <a:sym typeface="Ubuntu"/>
              </a:rPr>
              <a:t> ICML 2015</a:t>
            </a:r>
            <a:endParaRPr sz="1200">
              <a:latin typeface="Ubuntu"/>
              <a:ea typeface="Ubuntu"/>
              <a:cs typeface="Ubuntu"/>
              <a:sym typeface="Ubuntu"/>
            </a:endParaRPr>
          </a:p>
        </p:txBody>
      </p:sp>
      <p:pic>
        <p:nvPicPr>
          <p:cNvPr id="972" name="Google Shape;972;p93"/>
          <p:cNvPicPr preferRelativeResize="0"/>
          <p:nvPr/>
        </p:nvPicPr>
        <p:blipFill>
          <a:blip r:embed="rId4">
            <a:alphaModFix/>
          </a:blip>
          <a:stretch>
            <a:fillRect/>
          </a:stretch>
        </p:blipFill>
        <p:spPr>
          <a:xfrm>
            <a:off x="1635750" y="569275"/>
            <a:ext cx="5357024" cy="4017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for Image Captioning</a:t>
            </a:r>
            <a:endParaRPr b="1"/>
          </a:p>
        </p:txBody>
      </p:sp>
      <p:pic>
        <p:nvPicPr>
          <p:cNvPr id="978" name="Google Shape;978;p94"/>
          <p:cNvPicPr preferRelativeResize="0"/>
          <p:nvPr/>
        </p:nvPicPr>
        <p:blipFill rotWithShape="1">
          <a:blip r:embed="rId3">
            <a:alphaModFix/>
          </a:blip>
          <a:srcRect b="0" l="0" r="0" t="596"/>
          <a:stretch/>
        </p:blipFill>
        <p:spPr>
          <a:xfrm>
            <a:off x="481621" y="1017725"/>
            <a:ext cx="7929303" cy="3352924"/>
          </a:xfrm>
          <a:prstGeom prst="rect">
            <a:avLst/>
          </a:prstGeom>
          <a:noFill/>
          <a:ln>
            <a:noFill/>
          </a:ln>
        </p:spPr>
      </p:pic>
      <p:sp>
        <p:nvSpPr>
          <p:cNvPr id="979" name="Google Shape;979;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980" name="Google Shape;980;p94"/>
          <p:cNvSpPr txBox="1"/>
          <p:nvPr/>
        </p:nvSpPr>
        <p:spPr>
          <a:xfrm>
            <a:off x="-7025" y="4539875"/>
            <a:ext cx="86478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222222"/>
                </a:solidFill>
                <a:highlight>
                  <a:srgbClr val="FFFFFF"/>
                </a:highlight>
                <a:latin typeface="Ubuntu"/>
                <a:ea typeface="Ubuntu"/>
                <a:cs typeface="Ubuntu"/>
                <a:sym typeface="Ubuntu"/>
              </a:rPr>
              <a:t>Xu, Kelvin, Jimmy Ba, Ryan Kiros, Kyunghyun Cho, Aaron C. Courville, Ruslan Salakhutdinov, Richard S. Zemel, and Yoshua Bengio. </a:t>
            </a:r>
            <a:r>
              <a:rPr lang="ca"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"Show, Attend and Tell: Neural Image Caption Generation with Visual Attention."</a:t>
            </a:r>
            <a:r>
              <a:rPr lang="ca" sz="1200">
                <a:solidFill>
                  <a:srgbClr val="222222"/>
                </a:solidFill>
                <a:highlight>
                  <a:srgbClr val="FFFFFF"/>
                </a:highlight>
                <a:latin typeface="Ubuntu"/>
                <a:ea typeface="Ubuntu"/>
                <a:cs typeface="Ubuntu"/>
                <a:sym typeface="Ubuntu"/>
              </a:rPr>
              <a:t> ICML 2015</a:t>
            </a:r>
            <a:endParaRPr sz="1200">
              <a:latin typeface="Ubuntu"/>
              <a:ea typeface="Ubuntu"/>
              <a:cs typeface="Ubuntu"/>
              <a:sym typeface="Ubuntu"/>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Motivation: Vision</a:t>
            </a:r>
            <a:endParaRPr b="1"/>
          </a:p>
        </p:txBody>
      </p:sp>
      <p:sp>
        <p:nvSpPr>
          <p:cNvPr id="197" name="Google Shape;19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198" name="Google Shape;198;p41"/>
          <p:cNvPicPr preferRelativeResize="0"/>
          <p:nvPr/>
        </p:nvPicPr>
        <p:blipFill>
          <a:blip r:embed="rId3">
            <a:alphaModFix/>
          </a:blip>
          <a:stretch>
            <a:fillRect/>
          </a:stretch>
        </p:blipFill>
        <p:spPr>
          <a:xfrm>
            <a:off x="1184773" y="1998375"/>
            <a:ext cx="1106200" cy="1117700"/>
          </a:xfrm>
          <a:prstGeom prst="rect">
            <a:avLst/>
          </a:prstGeom>
          <a:noFill/>
          <a:ln>
            <a:noFill/>
          </a:ln>
        </p:spPr>
      </p:pic>
      <p:sp>
        <p:nvSpPr>
          <p:cNvPr id="199" name="Google Shape;199;p41"/>
          <p:cNvSpPr txBox="1"/>
          <p:nvPr/>
        </p:nvSpPr>
        <p:spPr>
          <a:xfrm>
            <a:off x="1244225" y="3073275"/>
            <a:ext cx="9873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latin typeface="Ubuntu"/>
                <a:ea typeface="Ubuntu"/>
                <a:cs typeface="Ubuntu"/>
                <a:sym typeface="Ubuntu"/>
              </a:rPr>
              <a:t>Image: </a:t>
            </a:r>
            <a:br>
              <a:rPr lang="ca">
                <a:latin typeface="Ubuntu"/>
                <a:ea typeface="Ubuntu"/>
                <a:cs typeface="Ubuntu"/>
                <a:sym typeface="Ubuntu"/>
              </a:rPr>
            </a:br>
            <a:r>
              <a:rPr lang="ca">
                <a:latin typeface="Ubuntu"/>
                <a:ea typeface="Ubuntu"/>
                <a:cs typeface="Ubuntu"/>
                <a:sym typeface="Ubuntu"/>
              </a:rPr>
              <a:t>H x W x 3</a:t>
            </a:r>
            <a:endParaRPr>
              <a:latin typeface="Ubuntu"/>
              <a:ea typeface="Ubuntu"/>
              <a:cs typeface="Ubuntu"/>
              <a:sym typeface="Ubuntu"/>
            </a:endParaRPr>
          </a:p>
        </p:txBody>
      </p:sp>
      <p:pic>
        <p:nvPicPr>
          <p:cNvPr id="200" name="Google Shape;200;p41"/>
          <p:cNvPicPr preferRelativeResize="0"/>
          <p:nvPr/>
        </p:nvPicPr>
        <p:blipFill>
          <a:blip r:embed="rId4">
            <a:alphaModFix/>
          </a:blip>
          <a:stretch>
            <a:fillRect/>
          </a:stretch>
        </p:blipFill>
        <p:spPr>
          <a:xfrm>
            <a:off x="2563972" y="1707623"/>
            <a:ext cx="4775025" cy="1792225"/>
          </a:xfrm>
          <a:prstGeom prst="rect">
            <a:avLst/>
          </a:prstGeom>
          <a:noFill/>
          <a:ln>
            <a:noFill/>
          </a:ln>
        </p:spPr>
      </p:pic>
      <p:sp>
        <p:nvSpPr>
          <p:cNvPr id="201" name="Google Shape;201;p41"/>
          <p:cNvSpPr txBox="1"/>
          <p:nvPr/>
        </p:nvSpPr>
        <p:spPr>
          <a:xfrm>
            <a:off x="7667200" y="2193850"/>
            <a:ext cx="675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t>bird</a:t>
            </a:r>
            <a:endParaRPr/>
          </a:p>
        </p:txBody>
      </p:sp>
      <p:cxnSp>
        <p:nvCxnSpPr>
          <p:cNvPr id="202" name="Google Shape;202;p41"/>
          <p:cNvCxnSpPr>
            <a:endCxn id="201" idx="1"/>
          </p:cNvCxnSpPr>
          <p:nvPr/>
        </p:nvCxnSpPr>
        <p:spPr>
          <a:xfrm flipH="1" rot="10800000">
            <a:off x="7265800" y="2418550"/>
            <a:ext cx="401400" cy="4200"/>
          </a:xfrm>
          <a:prstGeom prst="straightConnector1">
            <a:avLst/>
          </a:prstGeom>
          <a:noFill/>
          <a:ln cap="flat" cmpd="sng" w="9525">
            <a:solidFill>
              <a:srgbClr val="FF0000"/>
            </a:solidFill>
            <a:prstDash val="solid"/>
            <a:round/>
            <a:headEnd len="med" w="med" type="none"/>
            <a:tailEnd len="med" w="med" type="triangle"/>
          </a:ln>
        </p:spPr>
      </p:cxnSp>
      <p:sp>
        <p:nvSpPr>
          <p:cNvPr id="203" name="Google Shape;203;p41"/>
          <p:cNvSpPr/>
          <p:nvPr/>
        </p:nvSpPr>
        <p:spPr>
          <a:xfrm>
            <a:off x="7145500" y="2402625"/>
            <a:ext cx="127200" cy="4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1"/>
          <p:cNvSpPr txBox="1"/>
          <p:nvPr/>
        </p:nvSpPr>
        <p:spPr>
          <a:xfrm>
            <a:off x="284225" y="710150"/>
            <a:ext cx="67287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The whole input volume is used to predict the output...</a:t>
            </a:r>
            <a:endParaRPr sz="1800">
              <a:latin typeface="Ubuntu"/>
              <a:ea typeface="Ubuntu"/>
              <a:cs typeface="Ubuntu"/>
              <a:sym typeface="Ubuntu"/>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4" name="Shape 984"/>
        <p:cNvGrpSpPr/>
        <p:nvPr/>
      </p:nvGrpSpPr>
      <p:grpSpPr>
        <a:xfrm>
          <a:off x="0" y="0"/>
          <a:ext cx="0" cy="0"/>
          <a:chOff x="0" y="0"/>
          <a:chExt cx="0" cy="0"/>
        </a:xfrm>
      </p:grpSpPr>
      <p:sp>
        <p:nvSpPr>
          <p:cNvPr id="985" name="Google Shape;985;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986" name="Google Shape;986;p95"/>
          <p:cNvSpPr txBox="1"/>
          <p:nvPr/>
        </p:nvSpPr>
        <p:spPr>
          <a:xfrm>
            <a:off x="105825" y="650525"/>
            <a:ext cx="87702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t>Side-note: attention can be computed with previous or </a:t>
            </a:r>
            <a:r>
              <a:rPr b="1" lang="ca" sz="1800"/>
              <a:t>current </a:t>
            </a:r>
            <a:r>
              <a:rPr lang="ca" sz="1800"/>
              <a:t>hidden state</a:t>
            </a:r>
            <a:endParaRPr sz="1800"/>
          </a:p>
        </p:txBody>
      </p:sp>
      <p:pic>
        <p:nvPicPr>
          <p:cNvPr id="987" name="Google Shape;987;p95"/>
          <p:cNvPicPr preferRelativeResize="0"/>
          <p:nvPr/>
        </p:nvPicPr>
        <p:blipFill>
          <a:blip r:embed="rId3">
            <a:alphaModFix/>
          </a:blip>
          <a:stretch>
            <a:fillRect/>
          </a:stretch>
        </p:blipFill>
        <p:spPr>
          <a:xfrm>
            <a:off x="727573" y="2836575"/>
            <a:ext cx="1106200" cy="1117700"/>
          </a:xfrm>
          <a:prstGeom prst="rect">
            <a:avLst/>
          </a:prstGeom>
          <a:noFill/>
          <a:ln>
            <a:noFill/>
          </a:ln>
        </p:spPr>
      </p:pic>
      <p:sp>
        <p:nvSpPr>
          <p:cNvPr id="988" name="Google Shape;988;p95"/>
          <p:cNvSpPr/>
          <p:nvPr/>
        </p:nvSpPr>
        <p:spPr>
          <a:xfrm rot="-5400000">
            <a:off x="1965025" y="2980025"/>
            <a:ext cx="1030400" cy="830775"/>
          </a:xfrm>
          <a:prstGeom prst="flowChartManualOperation">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5"/>
          <p:cNvSpPr txBox="1"/>
          <p:nvPr/>
        </p:nvSpPr>
        <p:spPr>
          <a:xfrm>
            <a:off x="2058438" y="3166075"/>
            <a:ext cx="8436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000"/>
              <a:t>CNN</a:t>
            </a:r>
            <a:endParaRPr sz="2000"/>
          </a:p>
        </p:txBody>
      </p:sp>
      <p:sp>
        <p:nvSpPr>
          <p:cNvPr id="990" name="Google Shape;990;p95"/>
          <p:cNvSpPr txBox="1"/>
          <p:nvPr/>
        </p:nvSpPr>
        <p:spPr>
          <a:xfrm>
            <a:off x="787025" y="3911475"/>
            <a:ext cx="9873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t>Image: </a:t>
            </a:r>
            <a:br>
              <a:rPr lang="ca"/>
            </a:br>
            <a:r>
              <a:rPr lang="ca"/>
              <a:t>H x W x 3</a:t>
            </a:r>
            <a:endParaRPr/>
          </a:p>
        </p:txBody>
      </p:sp>
      <p:sp>
        <p:nvSpPr>
          <p:cNvPr id="991" name="Google Shape;991;p95"/>
          <p:cNvSpPr/>
          <p:nvPr/>
        </p:nvSpPr>
        <p:spPr>
          <a:xfrm>
            <a:off x="4208688" y="3149975"/>
            <a:ext cx="383400" cy="511500"/>
          </a:xfrm>
          <a:prstGeom prst="rect">
            <a:avLst/>
          </a:prstGeom>
          <a:solidFill>
            <a:srgbClr val="D9EAD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h1</a:t>
            </a:r>
            <a:endParaRPr sz="1200"/>
          </a:p>
        </p:txBody>
      </p:sp>
      <p:sp>
        <p:nvSpPr>
          <p:cNvPr id="992" name="Google Shape;992;p95"/>
          <p:cNvSpPr/>
          <p:nvPr/>
        </p:nvSpPr>
        <p:spPr>
          <a:xfrm>
            <a:off x="3035200" y="3208925"/>
            <a:ext cx="383400" cy="393600"/>
          </a:xfrm>
          <a:prstGeom prst="rect">
            <a:avLst/>
          </a:prstGeom>
          <a:solidFill>
            <a:srgbClr val="B4A7D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3" name="Google Shape;993;p95"/>
          <p:cNvCxnSpPr/>
          <p:nvPr/>
        </p:nvCxnSpPr>
        <p:spPr>
          <a:xfrm>
            <a:off x="3156750" y="3208475"/>
            <a:ext cx="0" cy="394500"/>
          </a:xfrm>
          <a:prstGeom prst="straightConnector1">
            <a:avLst/>
          </a:prstGeom>
          <a:noFill/>
          <a:ln cap="flat" cmpd="sng" w="9525">
            <a:solidFill>
              <a:srgbClr val="666666"/>
            </a:solidFill>
            <a:prstDash val="solid"/>
            <a:round/>
            <a:headEnd len="med" w="med" type="none"/>
            <a:tailEnd len="med" w="med" type="none"/>
          </a:ln>
        </p:spPr>
      </p:cxnSp>
      <p:cxnSp>
        <p:nvCxnSpPr>
          <p:cNvPr id="994" name="Google Shape;994;p95"/>
          <p:cNvCxnSpPr/>
          <p:nvPr/>
        </p:nvCxnSpPr>
        <p:spPr>
          <a:xfrm>
            <a:off x="3294823" y="3208486"/>
            <a:ext cx="0" cy="394500"/>
          </a:xfrm>
          <a:prstGeom prst="straightConnector1">
            <a:avLst/>
          </a:prstGeom>
          <a:noFill/>
          <a:ln cap="flat" cmpd="sng" w="9525">
            <a:solidFill>
              <a:srgbClr val="666666"/>
            </a:solidFill>
            <a:prstDash val="solid"/>
            <a:round/>
            <a:headEnd len="med" w="med" type="none"/>
            <a:tailEnd len="med" w="med" type="none"/>
          </a:ln>
        </p:spPr>
      </p:cxnSp>
      <p:cxnSp>
        <p:nvCxnSpPr>
          <p:cNvPr id="995" name="Google Shape;995;p95"/>
          <p:cNvCxnSpPr/>
          <p:nvPr/>
        </p:nvCxnSpPr>
        <p:spPr>
          <a:xfrm rot="10800000">
            <a:off x="3033598" y="3339825"/>
            <a:ext cx="390000" cy="1800"/>
          </a:xfrm>
          <a:prstGeom prst="straightConnector1">
            <a:avLst/>
          </a:prstGeom>
          <a:noFill/>
          <a:ln cap="flat" cmpd="sng" w="9525">
            <a:solidFill>
              <a:srgbClr val="666666"/>
            </a:solidFill>
            <a:prstDash val="solid"/>
            <a:round/>
            <a:headEnd len="med" w="med" type="none"/>
            <a:tailEnd len="med" w="med" type="none"/>
          </a:ln>
        </p:spPr>
      </p:cxnSp>
      <p:cxnSp>
        <p:nvCxnSpPr>
          <p:cNvPr id="996" name="Google Shape;996;p95"/>
          <p:cNvCxnSpPr/>
          <p:nvPr/>
        </p:nvCxnSpPr>
        <p:spPr>
          <a:xfrm rot="10800000">
            <a:off x="3033598" y="3470646"/>
            <a:ext cx="390000" cy="1800"/>
          </a:xfrm>
          <a:prstGeom prst="straightConnector1">
            <a:avLst/>
          </a:prstGeom>
          <a:noFill/>
          <a:ln cap="flat" cmpd="sng" w="9525">
            <a:solidFill>
              <a:srgbClr val="666666"/>
            </a:solidFill>
            <a:prstDash val="solid"/>
            <a:round/>
            <a:headEnd len="med" w="med" type="none"/>
            <a:tailEnd len="med" w="med" type="none"/>
          </a:ln>
        </p:spPr>
      </p:cxnSp>
      <p:sp>
        <p:nvSpPr>
          <p:cNvPr id="997" name="Google Shape;997;p95"/>
          <p:cNvSpPr/>
          <p:nvPr/>
        </p:nvSpPr>
        <p:spPr>
          <a:xfrm>
            <a:off x="5137163" y="4144775"/>
            <a:ext cx="383400" cy="511500"/>
          </a:xfrm>
          <a:prstGeom prst="rect">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v</a:t>
            </a:r>
            <a:endParaRPr sz="1200"/>
          </a:p>
        </p:txBody>
      </p:sp>
      <p:sp>
        <p:nvSpPr>
          <p:cNvPr id="998" name="Google Shape;998;p95"/>
          <p:cNvSpPr/>
          <p:nvPr/>
        </p:nvSpPr>
        <p:spPr>
          <a:xfrm>
            <a:off x="5683363" y="4144775"/>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y1</a:t>
            </a:r>
            <a:endParaRPr sz="1200"/>
          </a:p>
        </p:txBody>
      </p:sp>
      <p:sp>
        <p:nvSpPr>
          <p:cNvPr id="999" name="Google Shape;999;p95"/>
          <p:cNvSpPr/>
          <p:nvPr/>
        </p:nvSpPr>
        <p:spPr>
          <a:xfrm>
            <a:off x="5399138" y="3149975"/>
            <a:ext cx="383400" cy="511500"/>
          </a:xfrm>
          <a:prstGeom prst="rect">
            <a:avLst/>
          </a:prstGeom>
          <a:solidFill>
            <a:srgbClr val="D9EAD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h2</a:t>
            </a:r>
            <a:endParaRPr sz="1200"/>
          </a:p>
        </p:txBody>
      </p:sp>
      <p:cxnSp>
        <p:nvCxnSpPr>
          <p:cNvPr id="1000" name="Google Shape;1000;p95"/>
          <p:cNvCxnSpPr>
            <a:stCxn id="997" idx="0"/>
            <a:endCxn id="999" idx="2"/>
          </p:cNvCxnSpPr>
          <p:nvPr/>
        </p:nvCxnSpPr>
        <p:spPr>
          <a:xfrm flipH="1" rot="10800000">
            <a:off x="5328863" y="3661475"/>
            <a:ext cx="261900" cy="483300"/>
          </a:xfrm>
          <a:prstGeom prst="straightConnector1">
            <a:avLst/>
          </a:prstGeom>
          <a:noFill/>
          <a:ln cap="flat" cmpd="sng" w="28575">
            <a:solidFill>
              <a:srgbClr val="666666"/>
            </a:solidFill>
            <a:prstDash val="solid"/>
            <a:round/>
            <a:headEnd len="med" w="med" type="none"/>
            <a:tailEnd len="med" w="med" type="triangle"/>
          </a:ln>
        </p:spPr>
      </p:cxnSp>
      <p:cxnSp>
        <p:nvCxnSpPr>
          <p:cNvPr id="1001" name="Google Shape;1001;p95"/>
          <p:cNvCxnSpPr>
            <a:stCxn id="998" idx="0"/>
            <a:endCxn id="999" idx="2"/>
          </p:cNvCxnSpPr>
          <p:nvPr/>
        </p:nvCxnSpPr>
        <p:spPr>
          <a:xfrm rot="10800000">
            <a:off x="5590963" y="3661475"/>
            <a:ext cx="284100" cy="483300"/>
          </a:xfrm>
          <a:prstGeom prst="straightConnector1">
            <a:avLst/>
          </a:prstGeom>
          <a:noFill/>
          <a:ln cap="flat" cmpd="sng" w="28575">
            <a:solidFill>
              <a:srgbClr val="666666"/>
            </a:solidFill>
            <a:prstDash val="solid"/>
            <a:round/>
            <a:headEnd len="med" w="med" type="none"/>
            <a:tailEnd len="med" w="med" type="triangle"/>
          </a:ln>
        </p:spPr>
      </p:cxnSp>
      <p:cxnSp>
        <p:nvCxnSpPr>
          <p:cNvPr id="1002" name="Google Shape;1002;p95"/>
          <p:cNvCxnSpPr>
            <a:stCxn id="991" idx="3"/>
            <a:endCxn id="999" idx="1"/>
          </p:cNvCxnSpPr>
          <p:nvPr/>
        </p:nvCxnSpPr>
        <p:spPr>
          <a:xfrm>
            <a:off x="4592088" y="3405725"/>
            <a:ext cx="807000" cy="0"/>
          </a:xfrm>
          <a:prstGeom prst="straightConnector1">
            <a:avLst/>
          </a:prstGeom>
          <a:noFill/>
          <a:ln cap="flat" cmpd="sng" w="28575">
            <a:solidFill>
              <a:srgbClr val="666666"/>
            </a:solidFill>
            <a:prstDash val="solid"/>
            <a:round/>
            <a:headEnd len="med" w="med" type="none"/>
            <a:tailEnd len="med" w="med" type="triangle"/>
          </a:ln>
        </p:spPr>
      </p:cxnSp>
      <p:sp>
        <p:nvSpPr>
          <p:cNvPr id="1003" name="Google Shape;1003;p95"/>
          <p:cNvSpPr/>
          <p:nvPr/>
        </p:nvSpPr>
        <p:spPr>
          <a:xfrm>
            <a:off x="6734738" y="3149975"/>
            <a:ext cx="383400" cy="511500"/>
          </a:xfrm>
          <a:prstGeom prst="rect">
            <a:avLst/>
          </a:prstGeom>
          <a:solidFill>
            <a:srgbClr val="D9EAD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h3</a:t>
            </a:r>
            <a:endParaRPr sz="1200"/>
          </a:p>
        </p:txBody>
      </p:sp>
      <p:cxnSp>
        <p:nvCxnSpPr>
          <p:cNvPr id="1004" name="Google Shape;1004;p95"/>
          <p:cNvCxnSpPr>
            <a:stCxn id="1005" idx="0"/>
            <a:endCxn id="1003" idx="2"/>
          </p:cNvCxnSpPr>
          <p:nvPr/>
        </p:nvCxnSpPr>
        <p:spPr>
          <a:xfrm rot="10800000">
            <a:off x="6926313" y="3661475"/>
            <a:ext cx="277200" cy="483300"/>
          </a:xfrm>
          <a:prstGeom prst="straightConnector1">
            <a:avLst/>
          </a:prstGeom>
          <a:noFill/>
          <a:ln cap="flat" cmpd="sng" w="28575">
            <a:solidFill>
              <a:srgbClr val="666666"/>
            </a:solidFill>
            <a:prstDash val="solid"/>
            <a:round/>
            <a:headEnd len="med" w="med" type="none"/>
            <a:tailEnd len="med" w="med" type="triangle"/>
          </a:ln>
        </p:spPr>
      </p:cxnSp>
      <p:cxnSp>
        <p:nvCxnSpPr>
          <p:cNvPr id="1006" name="Google Shape;1006;p95"/>
          <p:cNvCxnSpPr>
            <a:stCxn id="1007" idx="0"/>
            <a:endCxn id="1003" idx="2"/>
          </p:cNvCxnSpPr>
          <p:nvPr/>
        </p:nvCxnSpPr>
        <p:spPr>
          <a:xfrm flipH="1" rot="10800000">
            <a:off x="6664513" y="3661475"/>
            <a:ext cx="261900" cy="483300"/>
          </a:xfrm>
          <a:prstGeom prst="straightConnector1">
            <a:avLst/>
          </a:prstGeom>
          <a:noFill/>
          <a:ln cap="flat" cmpd="sng" w="28575">
            <a:solidFill>
              <a:srgbClr val="666666"/>
            </a:solidFill>
            <a:prstDash val="solid"/>
            <a:round/>
            <a:headEnd len="med" w="med" type="none"/>
            <a:tailEnd len="med" w="med" type="triangle"/>
          </a:ln>
        </p:spPr>
      </p:cxnSp>
      <p:cxnSp>
        <p:nvCxnSpPr>
          <p:cNvPr id="1008" name="Google Shape;1008;p95"/>
          <p:cNvCxnSpPr>
            <a:stCxn id="999" idx="3"/>
            <a:endCxn id="1003" idx="1"/>
          </p:cNvCxnSpPr>
          <p:nvPr/>
        </p:nvCxnSpPr>
        <p:spPr>
          <a:xfrm>
            <a:off x="5782538" y="3405725"/>
            <a:ext cx="952200" cy="0"/>
          </a:xfrm>
          <a:prstGeom prst="straightConnector1">
            <a:avLst/>
          </a:prstGeom>
          <a:noFill/>
          <a:ln cap="flat" cmpd="sng" w="28575">
            <a:solidFill>
              <a:srgbClr val="666666"/>
            </a:solidFill>
            <a:prstDash val="solid"/>
            <a:round/>
            <a:headEnd len="med" w="med" type="none"/>
            <a:tailEnd len="med" w="med" type="triangle"/>
          </a:ln>
        </p:spPr>
      </p:cxnSp>
      <p:sp>
        <p:nvSpPr>
          <p:cNvPr id="1009" name="Google Shape;1009;p95"/>
          <p:cNvSpPr/>
          <p:nvPr/>
        </p:nvSpPr>
        <p:spPr>
          <a:xfrm>
            <a:off x="7326275" y="3365025"/>
            <a:ext cx="81000" cy="81000"/>
          </a:xfrm>
          <a:prstGeom prst="ellipse">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5"/>
          <p:cNvSpPr/>
          <p:nvPr/>
        </p:nvSpPr>
        <p:spPr>
          <a:xfrm>
            <a:off x="7593650" y="3365225"/>
            <a:ext cx="81000" cy="81000"/>
          </a:xfrm>
          <a:prstGeom prst="ellipse">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5"/>
          <p:cNvSpPr/>
          <p:nvPr/>
        </p:nvSpPr>
        <p:spPr>
          <a:xfrm>
            <a:off x="7861025" y="3365225"/>
            <a:ext cx="81000" cy="81000"/>
          </a:xfrm>
          <a:prstGeom prst="ellipse">
            <a:avLst/>
          </a:prstGeom>
          <a:solidFill>
            <a:srgbClr val="00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5"/>
          <p:cNvSpPr/>
          <p:nvPr/>
        </p:nvSpPr>
        <p:spPr>
          <a:xfrm>
            <a:off x="6472813" y="4144775"/>
            <a:ext cx="383400" cy="511500"/>
          </a:xfrm>
          <a:prstGeom prst="rect">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v</a:t>
            </a:r>
            <a:endParaRPr sz="1200"/>
          </a:p>
        </p:txBody>
      </p:sp>
      <p:sp>
        <p:nvSpPr>
          <p:cNvPr id="1005" name="Google Shape;1005;p95"/>
          <p:cNvSpPr/>
          <p:nvPr/>
        </p:nvSpPr>
        <p:spPr>
          <a:xfrm>
            <a:off x="7011813" y="4144775"/>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y2</a:t>
            </a:r>
            <a:endParaRPr sz="1200"/>
          </a:p>
        </p:txBody>
      </p:sp>
      <p:sp>
        <p:nvSpPr>
          <p:cNvPr id="1012" name="Google Shape;1012;p95"/>
          <p:cNvSpPr/>
          <p:nvPr/>
        </p:nvSpPr>
        <p:spPr>
          <a:xfrm>
            <a:off x="4208700" y="2456776"/>
            <a:ext cx="383400" cy="314400"/>
          </a:xfrm>
          <a:prstGeom prst="rect">
            <a:avLst/>
          </a:prstGeom>
          <a:solidFill>
            <a:srgbClr val="D9D2E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a1</a:t>
            </a:r>
            <a:endParaRPr sz="1200"/>
          </a:p>
        </p:txBody>
      </p:sp>
      <p:sp>
        <p:nvSpPr>
          <p:cNvPr id="1013" name="Google Shape;1013;p95"/>
          <p:cNvSpPr/>
          <p:nvPr/>
        </p:nvSpPr>
        <p:spPr>
          <a:xfrm>
            <a:off x="4208700" y="1140976"/>
            <a:ext cx="383400" cy="3144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y1</a:t>
            </a:r>
            <a:endParaRPr sz="1200"/>
          </a:p>
        </p:txBody>
      </p:sp>
      <p:sp>
        <p:nvSpPr>
          <p:cNvPr id="1014" name="Google Shape;1014;p95"/>
          <p:cNvSpPr/>
          <p:nvPr/>
        </p:nvSpPr>
        <p:spPr>
          <a:xfrm>
            <a:off x="3943388" y="4144775"/>
            <a:ext cx="383400" cy="511500"/>
          </a:xfrm>
          <a:prstGeom prst="rect">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v</a:t>
            </a:r>
            <a:endParaRPr sz="1200"/>
          </a:p>
        </p:txBody>
      </p:sp>
      <p:sp>
        <p:nvSpPr>
          <p:cNvPr id="1015" name="Google Shape;1015;p95"/>
          <p:cNvSpPr/>
          <p:nvPr/>
        </p:nvSpPr>
        <p:spPr>
          <a:xfrm>
            <a:off x="4489588" y="4144775"/>
            <a:ext cx="383400" cy="5115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y0</a:t>
            </a:r>
            <a:endParaRPr sz="1200"/>
          </a:p>
        </p:txBody>
      </p:sp>
      <p:cxnSp>
        <p:nvCxnSpPr>
          <p:cNvPr id="1016" name="Google Shape;1016;p95"/>
          <p:cNvCxnSpPr>
            <a:stCxn id="1014" idx="0"/>
          </p:cNvCxnSpPr>
          <p:nvPr/>
        </p:nvCxnSpPr>
        <p:spPr>
          <a:xfrm flipH="1" rot="10800000">
            <a:off x="4135088" y="3661475"/>
            <a:ext cx="261900" cy="483300"/>
          </a:xfrm>
          <a:prstGeom prst="straightConnector1">
            <a:avLst/>
          </a:prstGeom>
          <a:noFill/>
          <a:ln cap="flat" cmpd="sng" w="28575">
            <a:solidFill>
              <a:srgbClr val="666666"/>
            </a:solidFill>
            <a:prstDash val="solid"/>
            <a:round/>
            <a:headEnd len="med" w="med" type="none"/>
            <a:tailEnd len="med" w="med" type="triangle"/>
          </a:ln>
        </p:spPr>
      </p:cxnSp>
      <p:cxnSp>
        <p:nvCxnSpPr>
          <p:cNvPr id="1017" name="Google Shape;1017;p95"/>
          <p:cNvCxnSpPr>
            <a:stCxn id="1015" idx="0"/>
          </p:cNvCxnSpPr>
          <p:nvPr/>
        </p:nvCxnSpPr>
        <p:spPr>
          <a:xfrm rot="10800000">
            <a:off x="4397188" y="3661475"/>
            <a:ext cx="284100" cy="483300"/>
          </a:xfrm>
          <a:prstGeom prst="straightConnector1">
            <a:avLst/>
          </a:prstGeom>
          <a:noFill/>
          <a:ln cap="flat" cmpd="sng" w="28575">
            <a:solidFill>
              <a:srgbClr val="666666"/>
            </a:solidFill>
            <a:prstDash val="solid"/>
            <a:round/>
            <a:headEnd len="med" w="med" type="none"/>
            <a:tailEnd len="med" w="med" type="triangle"/>
          </a:ln>
        </p:spPr>
      </p:cxnSp>
      <p:cxnSp>
        <p:nvCxnSpPr>
          <p:cNvPr id="1018" name="Google Shape;1018;p95"/>
          <p:cNvCxnSpPr>
            <a:stCxn id="992" idx="2"/>
            <a:endCxn id="1014" idx="1"/>
          </p:cNvCxnSpPr>
          <p:nvPr/>
        </p:nvCxnSpPr>
        <p:spPr>
          <a:xfrm flipH="1" rot="-5400000">
            <a:off x="3186100" y="3643325"/>
            <a:ext cx="798000" cy="716400"/>
          </a:xfrm>
          <a:prstGeom prst="curvedConnector2">
            <a:avLst/>
          </a:prstGeom>
          <a:noFill/>
          <a:ln cap="flat" cmpd="sng" w="19050">
            <a:solidFill>
              <a:srgbClr val="666666"/>
            </a:solidFill>
            <a:prstDash val="solid"/>
            <a:round/>
            <a:headEnd len="med" w="med" type="none"/>
            <a:tailEnd len="med" w="med" type="triangle"/>
          </a:ln>
        </p:spPr>
      </p:cxnSp>
      <p:sp>
        <p:nvSpPr>
          <p:cNvPr id="1019" name="Google Shape;1019;p95"/>
          <p:cNvSpPr txBox="1"/>
          <p:nvPr/>
        </p:nvSpPr>
        <p:spPr>
          <a:xfrm>
            <a:off x="2814950" y="4144775"/>
            <a:ext cx="406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t>average</a:t>
            </a:r>
            <a:endParaRPr/>
          </a:p>
        </p:txBody>
      </p:sp>
      <p:cxnSp>
        <p:nvCxnSpPr>
          <p:cNvPr id="1020" name="Google Shape;1020;p95"/>
          <p:cNvCxnSpPr>
            <a:stCxn id="991" idx="0"/>
            <a:endCxn id="1012" idx="2"/>
          </p:cNvCxnSpPr>
          <p:nvPr/>
        </p:nvCxnSpPr>
        <p:spPr>
          <a:xfrm rot="10800000">
            <a:off x="4400388" y="2771075"/>
            <a:ext cx="0" cy="378900"/>
          </a:xfrm>
          <a:prstGeom prst="straightConnector1">
            <a:avLst/>
          </a:prstGeom>
          <a:noFill/>
          <a:ln cap="flat" cmpd="sng" w="28575">
            <a:solidFill>
              <a:schemeClr val="dk2"/>
            </a:solidFill>
            <a:prstDash val="solid"/>
            <a:round/>
            <a:headEnd len="med" w="med" type="none"/>
            <a:tailEnd len="med" w="med" type="triangle"/>
          </a:ln>
        </p:spPr>
      </p:cxnSp>
      <p:sp>
        <p:nvSpPr>
          <p:cNvPr id="1021" name="Google Shape;1021;p95"/>
          <p:cNvSpPr/>
          <p:nvPr/>
        </p:nvSpPr>
        <p:spPr>
          <a:xfrm>
            <a:off x="4208700" y="1798876"/>
            <a:ext cx="383400" cy="3144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c1</a:t>
            </a:r>
            <a:endParaRPr sz="1200"/>
          </a:p>
        </p:txBody>
      </p:sp>
      <p:cxnSp>
        <p:nvCxnSpPr>
          <p:cNvPr id="1022" name="Google Shape;1022;p95"/>
          <p:cNvCxnSpPr>
            <a:stCxn id="1012" idx="0"/>
            <a:endCxn id="1021" idx="2"/>
          </p:cNvCxnSpPr>
          <p:nvPr/>
        </p:nvCxnSpPr>
        <p:spPr>
          <a:xfrm rot="10800000">
            <a:off x="4400400" y="2113276"/>
            <a:ext cx="0" cy="343500"/>
          </a:xfrm>
          <a:prstGeom prst="straightConnector1">
            <a:avLst/>
          </a:prstGeom>
          <a:noFill/>
          <a:ln cap="flat" cmpd="sng" w="28575">
            <a:solidFill>
              <a:schemeClr val="dk2"/>
            </a:solidFill>
            <a:prstDash val="solid"/>
            <a:round/>
            <a:headEnd len="med" w="med" type="none"/>
            <a:tailEnd len="med" w="med" type="triangle"/>
          </a:ln>
        </p:spPr>
      </p:cxnSp>
      <p:cxnSp>
        <p:nvCxnSpPr>
          <p:cNvPr id="1023" name="Google Shape;1023;p95"/>
          <p:cNvCxnSpPr>
            <a:endCxn id="1013" idx="2"/>
          </p:cNvCxnSpPr>
          <p:nvPr/>
        </p:nvCxnSpPr>
        <p:spPr>
          <a:xfrm rot="10800000">
            <a:off x="4400400" y="1455376"/>
            <a:ext cx="0" cy="343500"/>
          </a:xfrm>
          <a:prstGeom prst="straightConnector1">
            <a:avLst/>
          </a:prstGeom>
          <a:noFill/>
          <a:ln cap="flat" cmpd="sng" w="28575">
            <a:solidFill>
              <a:schemeClr val="dk2"/>
            </a:solidFill>
            <a:prstDash val="solid"/>
            <a:round/>
            <a:headEnd len="med" w="med" type="none"/>
            <a:tailEnd len="med" w="med" type="triangle"/>
          </a:ln>
        </p:spPr>
      </p:cxnSp>
      <p:sp>
        <p:nvSpPr>
          <p:cNvPr id="1024" name="Google Shape;1024;p95"/>
          <p:cNvSpPr/>
          <p:nvPr/>
        </p:nvSpPr>
        <p:spPr>
          <a:xfrm>
            <a:off x="5399150" y="2456676"/>
            <a:ext cx="383400" cy="314400"/>
          </a:xfrm>
          <a:prstGeom prst="rect">
            <a:avLst/>
          </a:prstGeom>
          <a:solidFill>
            <a:srgbClr val="D9D2E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a2</a:t>
            </a:r>
            <a:endParaRPr sz="1200"/>
          </a:p>
        </p:txBody>
      </p:sp>
      <p:sp>
        <p:nvSpPr>
          <p:cNvPr id="1025" name="Google Shape;1025;p95"/>
          <p:cNvSpPr/>
          <p:nvPr/>
        </p:nvSpPr>
        <p:spPr>
          <a:xfrm>
            <a:off x="5399150" y="1140876"/>
            <a:ext cx="383400" cy="3144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y2</a:t>
            </a:r>
            <a:endParaRPr sz="1200"/>
          </a:p>
        </p:txBody>
      </p:sp>
      <p:cxnSp>
        <p:nvCxnSpPr>
          <p:cNvPr id="1026" name="Google Shape;1026;p95"/>
          <p:cNvCxnSpPr>
            <a:endCxn id="1024" idx="2"/>
          </p:cNvCxnSpPr>
          <p:nvPr/>
        </p:nvCxnSpPr>
        <p:spPr>
          <a:xfrm rot="10800000">
            <a:off x="5590850" y="2771076"/>
            <a:ext cx="0" cy="378900"/>
          </a:xfrm>
          <a:prstGeom prst="straightConnector1">
            <a:avLst/>
          </a:prstGeom>
          <a:noFill/>
          <a:ln cap="flat" cmpd="sng" w="28575">
            <a:solidFill>
              <a:schemeClr val="dk2"/>
            </a:solidFill>
            <a:prstDash val="solid"/>
            <a:round/>
            <a:headEnd len="med" w="med" type="none"/>
            <a:tailEnd len="med" w="med" type="triangle"/>
          </a:ln>
        </p:spPr>
      </p:cxnSp>
      <p:sp>
        <p:nvSpPr>
          <p:cNvPr id="1027" name="Google Shape;1027;p95"/>
          <p:cNvSpPr/>
          <p:nvPr/>
        </p:nvSpPr>
        <p:spPr>
          <a:xfrm>
            <a:off x="5399150" y="1798776"/>
            <a:ext cx="383400" cy="3144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c2</a:t>
            </a:r>
            <a:endParaRPr sz="1200"/>
          </a:p>
        </p:txBody>
      </p:sp>
      <p:cxnSp>
        <p:nvCxnSpPr>
          <p:cNvPr id="1028" name="Google Shape;1028;p95"/>
          <p:cNvCxnSpPr>
            <a:stCxn id="1024" idx="0"/>
            <a:endCxn id="1027" idx="2"/>
          </p:cNvCxnSpPr>
          <p:nvPr/>
        </p:nvCxnSpPr>
        <p:spPr>
          <a:xfrm rot="10800000">
            <a:off x="5590850" y="2113176"/>
            <a:ext cx="0" cy="343500"/>
          </a:xfrm>
          <a:prstGeom prst="straightConnector1">
            <a:avLst/>
          </a:prstGeom>
          <a:noFill/>
          <a:ln cap="flat" cmpd="sng" w="28575">
            <a:solidFill>
              <a:schemeClr val="dk2"/>
            </a:solidFill>
            <a:prstDash val="solid"/>
            <a:round/>
            <a:headEnd len="med" w="med" type="none"/>
            <a:tailEnd len="med" w="med" type="triangle"/>
          </a:ln>
        </p:spPr>
      </p:cxnSp>
      <p:cxnSp>
        <p:nvCxnSpPr>
          <p:cNvPr id="1029" name="Google Shape;1029;p95"/>
          <p:cNvCxnSpPr>
            <a:endCxn id="1025" idx="2"/>
          </p:cNvCxnSpPr>
          <p:nvPr/>
        </p:nvCxnSpPr>
        <p:spPr>
          <a:xfrm rot="10800000">
            <a:off x="5590850" y="1455276"/>
            <a:ext cx="0" cy="343500"/>
          </a:xfrm>
          <a:prstGeom prst="straightConnector1">
            <a:avLst/>
          </a:prstGeom>
          <a:noFill/>
          <a:ln cap="flat" cmpd="sng" w="28575">
            <a:solidFill>
              <a:schemeClr val="dk2"/>
            </a:solidFill>
            <a:prstDash val="solid"/>
            <a:round/>
            <a:headEnd len="med" w="med" type="none"/>
            <a:tailEnd len="med" w="med" type="triangle"/>
          </a:ln>
        </p:spPr>
      </p:cxnSp>
      <p:sp>
        <p:nvSpPr>
          <p:cNvPr id="1030" name="Google Shape;1030;p95"/>
          <p:cNvSpPr/>
          <p:nvPr/>
        </p:nvSpPr>
        <p:spPr>
          <a:xfrm>
            <a:off x="6734750" y="2456676"/>
            <a:ext cx="383400" cy="314400"/>
          </a:xfrm>
          <a:prstGeom prst="rect">
            <a:avLst/>
          </a:prstGeom>
          <a:solidFill>
            <a:srgbClr val="D9D2E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a3</a:t>
            </a:r>
            <a:endParaRPr sz="1200"/>
          </a:p>
        </p:txBody>
      </p:sp>
      <p:sp>
        <p:nvSpPr>
          <p:cNvPr id="1031" name="Google Shape;1031;p95"/>
          <p:cNvSpPr/>
          <p:nvPr/>
        </p:nvSpPr>
        <p:spPr>
          <a:xfrm>
            <a:off x="6734750" y="1140876"/>
            <a:ext cx="383400" cy="314400"/>
          </a:xfrm>
          <a:prstGeom prst="rect">
            <a:avLst/>
          </a:prstGeom>
          <a:solidFill>
            <a:srgbClr val="EAD1D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y3</a:t>
            </a:r>
            <a:endParaRPr sz="1200"/>
          </a:p>
        </p:txBody>
      </p:sp>
      <p:cxnSp>
        <p:nvCxnSpPr>
          <p:cNvPr id="1032" name="Google Shape;1032;p95"/>
          <p:cNvCxnSpPr>
            <a:endCxn id="1030" idx="2"/>
          </p:cNvCxnSpPr>
          <p:nvPr/>
        </p:nvCxnSpPr>
        <p:spPr>
          <a:xfrm rot="10800000">
            <a:off x="6926450" y="2771076"/>
            <a:ext cx="0" cy="378900"/>
          </a:xfrm>
          <a:prstGeom prst="straightConnector1">
            <a:avLst/>
          </a:prstGeom>
          <a:noFill/>
          <a:ln cap="flat" cmpd="sng" w="28575">
            <a:solidFill>
              <a:schemeClr val="dk2"/>
            </a:solidFill>
            <a:prstDash val="solid"/>
            <a:round/>
            <a:headEnd len="med" w="med" type="none"/>
            <a:tailEnd len="med" w="med" type="triangle"/>
          </a:ln>
        </p:spPr>
      </p:cxnSp>
      <p:sp>
        <p:nvSpPr>
          <p:cNvPr id="1033" name="Google Shape;1033;p95"/>
          <p:cNvSpPr/>
          <p:nvPr/>
        </p:nvSpPr>
        <p:spPr>
          <a:xfrm>
            <a:off x="6734750" y="1798776"/>
            <a:ext cx="383400" cy="3144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200"/>
              <a:t>c3</a:t>
            </a:r>
            <a:endParaRPr sz="1200"/>
          </a:p>
        </p:txBody>
      </p:sp>
      <p:cxnSp>
        <p:nvCxnSpPr>
          <p:cNvPr id="1034" name="Google Shape;1034;p95"/>
          <p:cNvCxnSpPr>
            <a:stCxn id="1030" idx="0"/>
            <a:endCxn id="1033" idx="2"/>
          </p:cNvCxnSpPr>
          <p:nvPr/>
        </p:nvCxnSpPr>
        <p:spPr>
          <a:xfrm rot="10800000">
            <a:off x="6926450" y="2113176"/>
            <a:ext cx="0" cy="343500"/>
          </a:xfrm>
          <a:prstGeom prst="straightConnector1">
            <a:avLst/>
          </a:prstGeom>
          <a:noFill/>
          <a:ln cap="flat" cmpd="sng" w="28575">
            <a:solidFill>
              <a:schemeClr val="dk2"/>
            </a:solidFill>
            <a:prstDash val="solid"/>
            <a:round/>
            <a:headEnd len="med" w="med" type="none"/>
            <a:tailEnd len="med" w="med" type="triangle"/>
          </a:ln>
        </p:spPr>
      </p:cxnSp>
      <p:cxnSp>
        <p:nvCxnSpPr>
          <p:cNvPr id="1035" name="Google Shape;1035;p95"/>
          <p:cNvCxnSpPr>
            <a:endCxn id="1031" idx="2"/>
          </p:cNvCxnSpPr>
          <p:nvPr/>
        </p:nvCxnSpPr>
        <p:spPr>
          <a:xfrm rot="10800000">
            <a:off x="6926450" y="1455276"/>
            <a:ext cx="0" cy="343500"/>
          </a:xfrm>
          <a:prstGeom prst="straightConnector1">
            <a:avLst/>
          </a:prstGeom>
          <a:noFill/>
          <a:ln cap="flat" cmpd="sng" w="28575">
            <a:solidFill>
              <a:schemeClr val="dk2"/>
            </a:solidFill>
            <a:prstDash val="solid"/>
            <a:round/>
            <a:headEnd len="med" w="med" type="none"/>
            <a:tailEnd len="med" w="med" type="triangle"/>
          </a:ln>
        </p:spPr>
      </p:cxnSp>
      <p:cxnSp>
        <p:nvCxnSpPr>
          <p:cNvPr id="1036" name="Google Shape;1036;p95"/>
          <p:cNvCxnSpPr>
            <a:stCxn id="992" idx="0"/>
            <a:endCxn id="1012" idx="1"/>
          </p:cNvCxnSpPr>
          <p:nvPr/>
        </p:nvCxnSpPr>
        <p:spPr>
          <a:xfrm rot="-5400000">
            <a:off x="3420400" y="2420525"/>
            <a:ext cx="594900" cy="981900"/>
          </a:xfrm>
          <a:prstGeom prst="curvedConnector2">
            <a:avLst/>
          </a:prstGeom>
          <a:noFill/>
          <a:ln cap="flat" cmpd="sng" w="19050">
            <a:solidFill>
              <a:schemeClr val="dk2"/>
            </a:solidFill>
            <a:prstDash val="solid"/>
            <a:round/>
            <a:headEnd len="med" w="med" type="none"/>
            <a:tailEnd len="med" w="med" type="triangle"/>
          </a:ln>
        </p:spPr>
      </p:cxnSp>
      <p:cxnSp>
        <p:nvCxnSpPr>
          <p:cNvPr id="1037" name="Google Shape;1037;p95"/>
          <p:cNvCxnSpPr>
            <a:stCxn id="992" idx="0"/>
            <a:endCxn id="1024" idx="1"/>
          </p:cNvCxnSpPr>
          <p:nvPr/>
        </p:nvCxnSpPr>
        <p:spPr>
          <a:xfrm rot="-5400000">
            <a:off x="4015600" y="1825325"/>
            <a:ext cx="594900" cy="2172300"/>
          </a:xfrm>
          <a:prstGeom prst="curvedConnector2">
            <a:avLst/>
          </a:prstGeom>
          <a:noFill/>
          <a:ln cap="flat" cmpd="sng" w="19050">
            <a:solidFill>
              <a:schemeClr val="dk2"/>
            </a:solidFill>
            <a:prstDash val="solid"/>
            <a:round/>
            <a:headEnd len="med" w="med" type="none"/>
            <a:tailEnd len="med" w="med" type="triangle"/>
          </a:ln>
        </p:spPr>
      </p:cxnSp>
      <p:cxnSp>
        <p:nvCxnSpPr>
          <p:cNvPr id="1038" name="Google Shape;1038;p95"/>
          <p:cNvCxnSpPr>
            <a:stCxn id="992" idx="0"/>
            <a:endCxn id="1030" idx="1"/>
          </p:cNvCxnSpPr>
          <p:nvPr/>
        </p:nvCxnSpPr>
        <p:spPr>
          <a:xfrm rot="-5400000">
            <a:off x="4683400" y="1157525"/>
            <a:ext cx="594900" cy="3507900"/>
          </a:xfrm>
          <a:prstGeom prst="curvedConnector2">
            <a:avLst/>
          </a:prstGeom>
          <a:noFill/>
          <a:ln cap="flat" cmpd="sng" w="19050">
            <a:solidFill>
              <a:schemeClr val="dk2"/>
            </a:solidFill>
            <a:prstDash val="solid"/>
            <a:round/>
            <a:headEnd len="med" w="med" type="none"/>
            <a:tailEnd len="med" w="med" type="triangle"/>
          </a:ln>
        </p:spPr>
      </p:cxnSp>
      <p:sp>
        <p:nvSpPr>
          <p:cNvPr id="1039" name="Google Shape;1039;p9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Attention for Image Captioning</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1045" name="Google Shape;1045;p96"/>
          <p:cNvSpPr txBox="1"/>
          <p:nvPr>
            <p:ph type="title"/>
          </p:nvPr>
        </p:nvSpPr>
        <p:spPr>
          <a:xfrm>
            <a:off x="-36875" y="5150"/>
            <a:ext cx="90861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solidFill>
                  <a:srgbClr val="FF6633"/>
                </a:solidFill>
                <a:latin typeface="Lato"/>
                <a:ea typeface="Lato"/>
                <a:cs typeface="Lato"/>
                <a:sym typeface="Lato"/>
              </a:rPr>
              <a:t>Learn more</a:t>
            </a:r>
            <a:endParaRPr b="1">
              <a:solidFill>
                <a:srgbClr val="FF6633"/>
              </a:solidFill>
              <a:latin typeface="Lato"/>
              <a:ea typeface="Lato"/>
              <a:cs typeface="Lato"/>
              <a:sym typeface="Lato"/>
            </a:endParaRPr>
          </a:p>
        </p:txBody>
      </p:sp>
      <p:sp>
        <p:nvSpPr>
          <p:cNvPr id="1046" name="Google Shape;1046;p96"/>
          <p:cNvSpPr txBox="1"/>
          <p:nvPr/>
        </p:nvSpPr>
        <p:spPr>
          <a:xfrm>
            <a:off x="1725875" y="4706475"/>
            <a:ext cx="5326500" cy="2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latin typeface="Ubuntu"/>
                <a:ea typeface="Ubuntu"/>
                <a:cs typeface="Ubuntu"/>
                <a:sym typeface="Ubuntu"/>
              </a:rPr>
              <a:t>Alex Graves, </a:t>
            </a:r>
            <a:r>
              <a:rPr lang="ca" u="sng">
                <a:solidFill>
                  <a:schemeClr val="hlink"/>
                </a:solidFill>
                <a:latin typeface="Ubuntu"/>
                <a:ea typeface="Ubuntu"/>
                <a:cs typeface="Ubuntu"/>
                <a:sym typeface="Ubuntu"/>
                <a:hlinkClick r:id="rId3"/>
              </a:rPr>
              <a:t>UCL x Deepmind 2020</a:t>
            </a:r>
            <a:r>
              <a:rPr lang="ca">
                <a:latin typeface="Ubuntu"/>
                <a:ea typeface="Ubuntu"/>
                <a:cs typeface="Ubuntu"/>
                <a:sym typeface="Ubuntu"/>
              </a:rPr>
              <a:t> </a:t>
            </a:r>
            <a:r>
              <a:rPr lang="ca" sz="1200">
                <a:solidFill>
                  <a:srgbClr val="0366D6"/>
                </a:solidFill>
                <a:highlight>
                  <a:schemeClr val="lt1"/>
                </a:highlight>
                <a:uFill>
                  <a:noFill/>
                </a:uFill>
                <a:hlinkClick r:id="rId4">
                  <a:extLst>
                    <a:ext uri="{A12FA001-AC4F-418D-AE19-62706E023703}">
                      <ahyp:hlinkClr val="tx"/>
                    </a:ext>
                  </a:extLst>
                </a:hlinkClick>
              </a:rPr>
              <a:t>[slides]</a:t>
            </a:r>
            <a:endParaRPr>
              <a:latin typeface="Ubuntu"/>
              <a:ea typeface="Ubuntu"/>
              <a:cs typeface="Ubuntu"/>
              <a:sym typeface="Ubuntu"/>
            </a:endParaRPr>
          </a:p>
        </p:txBody>
      </p:sp>
      <p:pic>
        <p:nvPicPr>
          <p:cNvPr descr="Attention and memory have emerged as two vital new components of deep learning over the last few years. This lecture by DeepMind Research Scientist Alex Graves covers a broad range of contemporary attention mechanisms, including the implicit attention present in any deep network, as well as both discrete and differentiable variants of explicit attention. It then discusses networks with external memory and explains how attention provides them with selective recall. It briefly reviews transformers, a particularly successful type of attention network, and lastly looks at variable computation time, which can be seen as a form of 'attention by concentration'.  &#10;&#10;Download the slides here: &#10;https://storage.googleapis.com/deepmind-media/UCLxDeepMind_2020/L8%20-%20UCLxDeepMind%20DL2020.pdf&#10;&#10;Find out more about how DeepMind increases access to science here: &#10;https://deepmind.com/about#access_to_science&#10;&#10;Speaker Bio: &#10;&#10;Alex Graves completed a BSc in Theoretical Physics at the University of Edinburgh, Part III Maths at the University of Cambridge and a PhD in artificial intelligence at IDSIA with Jürgen Schmidhuber, followed by postdocs at the Technical University of Munich and with Geoff Hinton at the University of Toronto. He is now a research scientist at DeepMind. His contributions include the Connectionist Temporal Classification algorithm for sequence labelling (widely used for commercial speech and handwriting recognition), stochastic gradient variational inference, the Neural Turing Machine / Differentiable Neural Computer architectures, and the A2C algorithm for reinforcement learning.&#10;&#10;About the lecture series: &#10;&#10;The Deep Learning Lecture Series is a collaboration between DeepMind and the UCL Centre for Artificial Intelligence. Over the past decade, Deep Learning has evolved as the leading artificial intelligence paradigm providing us with the ability to learn complex functions from raw data at unprecedented accuracy and scale. Deep Learning has been applied to problems in object recognition, speech recognition, speech synthesis, forecasting, scientific computing, control and many more. The resulting applications are touching all of our lives in areas such as healthcare and medical research, human-computer interaction, communication, transport, conservation, manufacturing and many other fields of human endeavour. In recognition of this huge impact, the 2019 Turing Award, the highest honour in computing, was awarded to pioneers of Deep Learning.&#10;&#10;In this lecture series, research scientists from leading AI research lab, DeepMind, deliver 12 lectures on an exciting selection of topics in Deep Learning, ranging from the fundamentals of training neural networks via advanced ideas around memory, attention, and generative modelling to the important topic of responsible innovation." id="1047" name="Google Shape;1047;p96" title="DeepMind x UCL | Deep Learning Lectures | 8/12 |  Attention and Memory in Deep Learning">
            <a:hlinkClick r:id="rId5"/>
          </p:cNvPr>
          <p:cNvPicPr preferRelativeResize="0"/>
          <p:nvPr/>
        </p:nvPicPr>
        <p:blipFill>
          <a:blip r:embed="rId6">
            <a:alphaModFix/>
          </a:blip>
          <a:stretch>
            <a:fillRect/>
          </a:stretch>
        </p:blipFill>
        <p:spPr>
          <a:xfrm>
            <a:off x="1725775" y="668375"/>
            <a:ext cx="5326466" cy="399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1053" name="Google Shape;1053;p97"/>
          <p:cNvSpPr txBox="1"/>
          <p:nvPr>
            <p:ph type="title"/>
          </p:nvPr>
        </p:nvSpPr>
        <p:spPr>
          <a:xfrm>
            <a:off x="-36875" y="5150"/>
            <a:ext cx="90861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6633"/>
                </a:solidFill>
                <a:latin typeface="Lato"/>
                <a:ea typeface="Lato"/>
                <a:cs typeface="Lato"/>
                <a:sym typeface="Lato"/>
              </a:rPr>
              <a:t>Learn more</a:t>
            </a:r>
            <a:endParaRPr>
              <a:solidFill>
                <a:srgbClr val="FF6633"/>
              </a:solidFill>
              <a:latin typeface="Lato"/>
              <a:ea typeface="Lato"/>
              <a:cs typeface="Lato"/>
              <a:sym typeface="Lato"/>
            </a:endParaRPr>
          </a:p>
        </p:txBody>
      </p:sp>
      <p:sp>
        <p:nvSpPr>
          <p:cNvPr id="1054" name="Google Shape;1054;p97"/>
          <p:cNvSpPr txBox="1"/>
          <p:nvPr/>
        </p:nvSpPr>
        <p:spPr>
          <a:xfrm>
            <a:off x="114300" y="497125"/>
            <a:ext cx="8675100" cy="53337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Ubuntu"/>
              <a:buChar char="●"/>
            </a:pPr>
            <a:r>
              <a:rPr lang="ca" sz="1700">
                <a:solidFill>
                  <a:schemeClr val="dk1"/>
                </a:solidFill>
                <a:latin typeface="Ubuntu"/>
                <a:ea typeface="Ubuntu"/>
                <a:cs typeface="Ubuntu"/>
                <a:sym typeface="Ubuntu"/>
              </a:rPr>
              <a:t>Tutorials</a:t>
            </a:r>
            <a:endParaRPr sz="1700">
              <a:solidFill>
                <a:schemeClr val="dk1"/>
              </a:solidFill>
              <a:latin typeface="Ubuntu"/>
              <a:ea typeface="Ubuntu"/>
              <a:cs typeface="Ubuntu"/>
              <a:sym typeface="Ubuntu"/>
            </a:endParaRPr>
          </a:p>
          <a:p>
            <a:pPr indent="-336550" lvl="1" marL="914400" rtl="0" algn="l">
              <a:spcBef>
                <a:spcPts val="0"/>
              </a:spcBef>
              <a:spcAft>
                <a:spcPts val="0"/>
              </a:spcAft>
              <a:buSzPts val="1700"/>
              <a:buFont typeface="Ubuntu"/>
              <a:buChar char="○"/>
            </a:pPr>
            <a:r>
              <a:rPr lang="ca" sz="1700">
                <a:solidFill>
                  <a:schemeClr val="dk1"/>
                </a:solidFill>
                <a:latin typeface="Ubuntu"/>
                <a:ea typeface="Ubuntu"/>
                <a:cs typeface="Ubuntu"/>
                <a:sym typeface="Ubuntu"/>
              </a:rPr>
              <a:t>Sebastian Ruder, </a:t>
            </a:r>
            <a:r>
              <a:rPr lang="ca" sz="1700" u="sng">
                <a:solidFill>
                  <a:schemeClr val="accent5"/>
                </a:solidFill>
                <a:latin typeface="Ubuntu"/>
                <a:ea typeface="Ubuntu"/>
                <a:cs typeface="Ubuntu"/>
                <a:sym typeface="Ubuntu"/>
                <a:hlinkClick r:id="rId3">
                  <a:extLst>
                    <a:ext uri="{A12FA001-AC4F-418D-AE19-62706E023703}">
                      <ahyp:hlinkClr val="tx"/>
                    </a:ext>
                  </a:extLst>
                </a:hlinkClick>
              </a:rPr>
              <a:t>Deep Learning for NLP Best Practices # Attention</a:t>
            </a:r>
            <a:r>
              <a:rPr lang="ca" sz="1700">
                <a:solidFill>
                  <a:schemeClr val="dk1"/>
                </a:solidFill>
                <a:latin typeface="Ubuntu"/>
                <a:ea typeface="Ubuntu"/>
                <a:cs typeface="Ubuntu"/>
                <a:sym typeface="Ubuntu"/>
              </a:rPr>
              <a:t> (2017).</a:t>
            </a:r>
            <a:endParaRPr sz="1700">
              <a:latin typeface="Ubuntu"/>
              <a:ea typeface="Ubuntu"/>
              <a:cs typeface="Ubuntu"/>
              <a:sym typeface="Ubuntu"/>
            </a:endParaRPr>
          </a:p>
          <a:p>
            <a:pPr indent="-336550" lvl="1" marL="914400" rtl="0" algn="l">
              <a:spcBef>
                <a:spcPts val="0"/>
              </a:spcBef>
              <a:spcAft>
                <a:spcPts val="0"/>
              </a:spcAft>
              <a:buSzPts val="1700"/>
              <a:buFont typeface="Ubuntu"/>
              <a:buChar char="○"/>
            </a:pPr>
            <a:r>
              <a:rPr lang="ca" sz="1700">
                <a:latin typeface="Ubuntu"/>
                <a:ea typeface="Ubuntu"/>
                <a:cs typeface="Ubuntu"/>
                <a:sym typeface="Ubuntu"/>
              </a:rPr>
              <a:t>Chris Olah, Shan Carter, </a:t>
            </a:r>
            <a:r>
              <a:rPr lang="ca" sz="1700" u="sng">
                <a:solidFill>
                  <a:schemeClr val="hlink"/>
                </a:solidFill>
                <a:latin typeface="Ubuntu"/>
                <a:ea typeface="Ubuntu"/>
                <a:cs typeface="Ubuntu"/>
                <a:sym typeface="Ubuntu"/>
                <a:hlinkClick r:id="rId4"/>
              </a:rPr>
              <a:t>“Attention and Augmented Recurrent Neural Networks”</a:t>
            </a:r>
            <a:r>
              <a:rPr lang="ca" sz="1700">
                <a:latin typeface="Ubuntu"/>
                <a:ea typeface="Ubuntu"/>
                <a:cs typeface="Ubuntu"/>
                <a:sym typeface="Ubuntu"/>
              </a:rPr>
              <a:t>. Distill 2016.</a:t>
            </a:r>
            <a:endParaRPr sz="1700">
              <a:latin typeface="Ubuntu"/>
              <a:ea typeface="Ubuntu"/>
              <a:cs typeface="Ubuntu"/>
              <a:sym typeface="Ubuntu"/>
            </a:endParaRPr>
          </a:p>
          <a:p>
            <a:pPr indent="-336550" lvl="1" marL="914400" rtl="0" algn="l">
              <a:spcBef>
                <a:spcPts val="0"/>
              </a:spcBef>
              <a:spcAft>
                <a:spcPts val="0"/>
              </a:spcAft>
              <a:buSzPts val="1700"/>
              <a:buFont typeface="Ubuntu"/>
              <a:buChar char="○"/>
            </a:pPr>
            <a:r>
              <a:rPr lang="ca" sz="1700">
                <a:latin typeface="Ubuntu"/>
                <a:ea typeface="Ubuntu"/>
                <a:cs typeface="Ubuntu"/>
                <a:sym typeface="Ubuntu"/>
              </a:rPr>
              <a:t>Lilian Weng, </a:t>
            </a:r>
            <a:r>
              <a:rPr lang="ca" sz="1700" u="sng">
                <a:solidFill>
                  <a:schemeClr val="hlink"/>
                </a:solidFill>
                <a:latin typeface="Ubuntu"/>
                <a:ea typeface="Ubuntu"/>
                <a:cs typeface="Ubuntu"/>
                <a:sym typeface="Ubuntu"/>
                <a:hlinkClick r:id="rId5"/>
              </a:rPr>
              <a:t>“Attention? Attention!”</a:t>
            </a:r>
            <a:r>
              <a:rPr lang="ca" sz="1700">
                <a:latin typeface="Ubuntu"/>
                <a:ea typeface="Ubuntu"/>
                <a:cs typeface="Ubuntu"/>
                <a:sym typeface="Ubuntu"/>
              </a:rPr>
              <a:t>. Lil’Log 2017.</a:t>
            </a:r>
            <a:endParaRPr sz="1700">
              <a:latin typeface="Ubuntu"/>
              <a:ea typeface="Ubuntu"/>
              <a:cs typeface="Ubuntu"/>
              <a:sym typeface="Ubuntu"/>
            </a:endParaRPr>
          </a:p>
          <a:p>
            <a:pPr indent="-336550" lvl="0" marL="457200" rtl="0" algn="l">
              <a:spcBef>
                <a:spcPts val="0"/>
              </a:spcBef>
              <a:spcAft>
                <a:spcPts val="0"/>
              </a:spcAft>
              <a:buSzPts val="1700"/>
              <a:buFont typeface="Ubuntu"/>
              <a:buChar char="●"/>
            </a:pPr>
            <a:r>
              <a:rPr lang="ca" sz="1700">
                <a:latin typeface="Ubuntu"/>
                <a:ea typeface="Ubuntu"/>
                <a:cs typeface="Ubuntu"/>
                <a:sym typeface="Ubuntu"/>
              </a:rPr>
              <a:t>Demos</a:t>
            </a:r>
            <a:endParaRPr sz="1700">
              <a:latin typeface="Ubuntu"/>
              <a:ea typeface="Ubuntu"/>
              <a:cs typeface="Ubuntu"/>
              <a:sym typeface="Ubuntu"/>
            </a:endParaRPr>
          </a:p>
          <a:p>
            <a:pPr indent="-336550" lvl="1" marL="914400" rtl="0" algn="l">
              <a:spcBef>
                <a:spcPts val="0"/>
              </a:spcBef>
              <a:spcAft>
                <a:spcPts val="0"/>
              </a:spcAft>
              <a:buSzPts val="1700"/>
              <a:buFont typeface="Ubuntu"/>
              <a:buChar char="○"/>
            </a:pPr>
            <a:r>
              <a:rPr lang="ca" sz="1700" u="sng">
                <a:solidFill>
                  <a:schemeClr val="hlink"/>
                </a:solidFill>
                <a:latin typeface="Ubuntu"/>
                <a:ea typeface="Ubuntu"/>
                <a:cs typeface="Ubuntu"/>
                <a:sym typeface="Ubuntu"/>
                <a:hlinkClick r:id="rId6"/>
              </a:rPr>
              <a:t>François Fleuret</a:t>
            </a:r>
            <a:r>
              <a:rPr lang="ca" sz="1700">
                <a:latin typeface="Ubuntu"/>
                <a:ea typeface="Ubuntu"/>
                <a:cs typeface="Ubuntu"/>
                <a:sym typeface="Ubuntu"/>
              </a:rPr>
              <a:t> (EPFL)</a:t>
            </a:r>
            <a:endParaRPr sz="1700">
              <a:latin typeface="Ubuntu"/>
              <a:ea typeface="Ubuntu"/>
              <a:cs typeface="Ubuntu"/>
              <a:sym typeface="Ubuntu"/>
            </a:endParaRPr>
          </a:p>
          <a:p>
            <a:pPr indent="0" lvl="0" marL="0" rtl="0" algn="l">
              <a:spcBef>
                <a:spcPts val="0"/>
              </a:spcBef>
              <a:spcAft>
                <a:spcPts val="0"/>
              </a:spcAft>
              <a:buNone/>
            </a:pPr>
            <a:r>
              <a:t/>
            </a:r>
            <a:endParaRPr sz="1700">
              <a:latin typeface="Ubuntu"/>
              <a:ea typeface="Ubuntu"/>
              <a:cs typeface="Ubuntu"/>
              <a:sym typeface="Ubuntu"/>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1060" name="Google Shape;1060;p98"/>
          <p:cNvSpPr txBox="1"/>
          <p:nvPr>
            <p:ph type="title"/>
          </p:nvPr>
        </p:nvSpPr>
        <p:spPr>
          <a:xfrm>
            <a:off x="-36875" y="5151"/>
            <a:ext cx="8229600" cy="62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ca">
                <a:solidFill>
                  <a:srgbClr val="FF6633"/>
                </a:solidFill>
              </a:rPr>
              <a:t>Questions ?</a:t>
            </a:r>
            <a:endParaRPr>
              <a:solidFill>
                <a:srgbClr val="FF6633"/>
              </a:solidFill>
            </a:endParaRPr>
          </a:p>
        </p:txBody>
      </p:sp>
      <p:pic>
        <p:nvPicPr>
          <p:cNvPr descr="phd101008s.gif" id="1061" name="Google Shape;1061;p98"/>
          <p:cNvPicPr preferRelativeResize="0"/>
          <p:nvPr/>
        </p:nvPicPr>
        <p:blipFill>
          <a:blip r:embed="rId3">
            <a:alphaModFix/>
          </a:blip>
          <a:stretch>
            <a:fillRect/>
          </a:stretch>
        </p:blipFill>
        <p:spPr>
          <a:xfrm>
            <a:off x="600600" y="594425"/>
            <a:ext cx="7034558" cy="454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Motivation: Vision</a:t>
            </a:r>
            <a:endParaRPr b="1"/>
          </a:p>
        </p:txBody>
      </p:sp>
      <p:sp>
        <p:nvSpPr>
          <p:cNvPr id="210" name="Google Shape;21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pic>
        <p:nvPicPr>
          <p:cNvPr id="211" name="Google Shape;211;p42"/>
          <p:cNvPicPr preferRelativeResize="0"/>
          <p:nvPr/>
        </p:nvPicPr>
        <p:blipFill>
          <a:blip r:embed="rId3">
            <a:alphaModFix/>
          </a:blip>
          <a:stretch>
            <a:fillRect/>
          </a:stretch>
        </p:blipFill>
        <p:spPr>
          <a:xfrm>
            <a:off x="1184773" y="1998375"/>
            <a:ext cx="1106200" cy="1117700"/>
          </a:xfrm>
          <a:prstGeom prst="rect">
            <a:avLst/>
          </a:prstGeom>
          <a:noFill/>
          <a:ln>
            <a:noFill/>
          </a:ln>
        </p:spPr>
      </p:pic>
      <p:sp>
        <p:nvSpPr>
          <p:cNvPr id="212" name="Google Shape;212;p42"/>
          <p:cNvSpPr txBox="1"/>
          <p:nvPr/>
        </p:nvSpPr>
        <p:spPr>
          <a:xfrm>
            <a:off x="1244225" y="3073275"/>
            <a:ext cx="987300" cy="6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a:latin typeface="Ubuntu"/>
                <a:ea typeface="Ubuntu"/>
                <a:cs typeface="Ubuntu"/>
                <a:sym typeface="Ubuntu"/>
              </a:rPr>
              <a:t>Image: </a:t>
            </a:r>
            <a:br>
              <a:rPr lang="ca">
                <a:latin typeface="Ubuntu"/>
                <a:ea typeface="Ubuntu"/>
                <a:cs typeface="Ubuntu"/>
                <a:sym typeface="Ubuntu"/>
              </a:rPr>
            </a:br>
            <a:r>
              <a:rPr lang="ca">
                <a:latin typeface="Ubuntu"/>
                <a:ea typeface="Ubuntu"/>
                <a:cs typeface="Ubuntu"/>
                <a:sym typeface="Ubuntu"/>
              </a:rPr>
              <a:t>H x W x 3</a:t>
            </a:r>
            <a:endParaRPr>
              <a:latin typeface="Ubuntu"/>
              <a:ea typeface="Ubuntu"/>
              <a:cs typeface="Ubuntu"/>
              <a:sym typeface="Ubuntu"/>
            </a:endParaRPr>
          </a:p>
        </p:txBody>
      </p:sp>
      <p:pic>
        <p:nvPicPr>
          <p:cNvPr id="213" name="Google Shape;213;p42"/>
          <p:cNvPicPr preferRelativeResize="0"/>
          <p:nvPr/>
        </p:nvPicPr>
        <p:blipFill>
          <a:blip r:embed="rId4">
            <a:alphaModFix/>
          </a:blip>
          <a:stretch>
            <a:fillRect/>
          </a:stretch>
        </p:blipFill>
        <p:spPr>
          <a:xfrm>
            <a:off x="2563972" y="1707623"/>
            <a:ext cx="4775025" cy="1792225"/>
          </a:xfrm>
          <a:prstGeom prst="rect">
            <a:avLst/>
          </a:prstGeom>
          <a:noFill/>
          <a:ln>
            <a:noFill/>
          </a:ln>
        </p:spPr>
      </p:pic>
      <p:sp>
        <p:nvSpPr>
          <p:cNvPr id="214" name="Google Shape;214;p42"/>
          <p:cNvSpPr txBox="1"/>
          <p:nvPr/>
        </p:nvSpPr>
        <p:spPr>
          <a:xfrm>
            <a:off x="7667200" y="2193850"/>
            <a:ext cx="6756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t>bird</a:t>
            </a:r>
            <a:endParaRPr/>
          </a:p>
        </p:txBody>
      </p:sp>
      <p:cxnSp>
        <p:nvCxnSpPr>
          <p:cNvPr id="215" name="Google Shape;215;p42"/>
          <p:cNvCxnSpPr>
            <a:endCxn id="214" idx="1"/>
          </p:cNvCxnSpPr>
          <p:nvPr/>
        </p:nvCxnSpPr>
        <p:spPr>
          <a:xfrm flipH="1" rot="10800000">
            <a:off x="7265800" y="2418550"/>
            <a:ext cx="401400" cy="4200"/>
          </a:xfrm>
          <a:prstGeom prst="straightConnector1">
            <a:avLst/>
          </a:prstGeom>
          <a:noFill/>
          <a:ln cap="flat" cmpd="sng" w="9525">
            <a:solidFill>
              <a:srgbClr val="FF0000"/>
            </a:solidFill>
            <a:prstDash val="solid"/>
            <a:round/>
            <a:headEnd len="med" w="med" type="none"/>
            <a:tailEnd len="med" w="med" type="triangle"/>
          </a:ln>
        </p:spPr>
      </p:cxnSp>
      <p:sp>
        <p:nvSpPr>
          <p:cNvPr id="216" name="Google Shape;216;p42"/>
          <p:cNvSpPr/>
          <p:nvPr/>
        </p:nvSpPr>
        <p:spPr>
          <a:xfrm>
            <a:off x="7145500" y="2402625"/>
            <a:ext cx="127200" cy="4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2"/>
          <p:cNvSpPr/>
          <p:nvPr/>
        </p:nvSpPr>
        <p:spPr>
          <a:xfrm>
            <a:off x="1361833" y="2394360"/>
            <a:ext cx="880075" cy="503750"/>
          </a:xfrm>
          <a:custGeom>
            <a:rect b="b" l="l" r="r" t="t"/>
            <a:pathLst>
              <a:path extrusionOk="0" h="20150" w="35203">
                <a:moveTo>
                  <a:pt x="32841" y="6"/>
                </a:moveTo>
                <a:cubicBezTo>
                  <a:pt x="30567" y="-39"/>
                  <a:pt x="25751" y="8657"/>
                  <a:pt x="21069" y="8835"/>
                </a:cubicBezTo>
                <a:cubicBezTo>
                  <a:pt x="16387" y="9013"/>
                  <a:pt x="8227" y="2146"/>
                  <a:pt x="4749" y="1076"/>
                </a:cubicBezTo>
                <a:cubicBezTo>
                  <a:pt x="1271" y="6"/>
                  <a:pt x="-512" y="541"/>
                  <a:pt x="201" y="2414"/>
                </a:cubicBezTo>
                <a:cubicBezTo>
                  <a:pt x="915" y="4287"/>
                  <a:pt x="6043" y="9370"/>
                  <a:pt x="9030" y="12313"/>
                </a:cubicBezTo>
                <a:cubicBezTo>
                  <a:pt x="12018" y="15256"/>
                  <a:pt x="15139" y="19760"/>
                  <a:pt x="18126" y="20072"/>
                </a:cubicBezTo>
                <a:cubicBezTo>
                  <a:pt x="21114" y="20384"/>
                  <a:pt x="24190" y="16014"/>
                  <a:pt x="26955" y="14186"/>
                </a:cubicBezTo>
                <a:cubicBezTo>
                  <a:pt x="29720" y="12358"/>
                  <a:pt x="33733" y="11466"/>
                  <a:pt x="34714" y="9103"/>
                </a:cubicBezTo>
                <a:cubicBezTo>
                  <a:pt x="35695" y="6740"/>
                  <a:pt x="35115" y="51"/>
                  <a:pt x="32841" y="6"/>
                </a:cubicBezTo>
                <a:close/>
              </a:path>
            </a:pathLst>
          </a:custGeom>
          <a:solidFill>
            <a:srgbClr val="FF0000">
              <a:alpha val="21150"/>
            </a:srgbClr>
          </a:solidFill>
          <a:ln>
            <a:noFill/>
          </a:ln>
        </p:spPr>
      </p:sp>
      <p:sp>
        <p:nvSpPr>
          <p:cNvPr id="218" name="Google Shape;218;p42"/>
          <p:cNvSpPr txBox="1"/>
          <p:nvPr/>
        </p:nvSpPr>
        <p:spPr>
          <a:xfrm>
            <a:off x="460800" y="4132900"/>
            <a:ext cx="67287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...despite the fact that not all pixels are equally important</a:t>
            </a:r>
            <a:endParaRPr sz="1800">
              <a:latin typeface="Ubuntu"/>
              <a:ea typeface="Ubuntu"/>
              <a:cs typeface="Ubuntu"/>
              <a:sym typeface="Ubuntu"/>
            </a:endParaRPr>
          </a:p>
        </p:txBody>
      </p:sp>
      <p:sp>
        <p:nvSpPr>
          <p:cNvPr id="219" name="Google Shape;219;p42"/>
          <p:cNvSpPr txBox="1"/>
          <p:nvPr/>
        </p:nvSpPr>
        <p:spPr>
          <a:xfrm>
            <a:off x="284225" y="710150"/>
            <a:ext cx="67287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The whole input volume is used to predict the output...</a:t>
            </a:r>
            <a:endParaRPr sz="1800">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Motivation: Automatic Speech Recognition (ASR)</a:t>
            </a:r>
            <a:endParaRPr b="1"/>
          </a:p>
        </p:txBody>
      </p:sp>
      <p:sp>
        <p:nvSpPr>
          <p:cNvPr id="225" name="Google Shape;22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226" name="Google Shape;226;p43"/>
          <p:cNvSpPr txBox="1"/>
          <p:nvPr/>
        </p:nvSpPr>
        <p:spPr>
          <a:xfrm>
            <a:off x="0" y="4195575"/>
            <a:ext cx="822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latin typeface="Ubuntu"/>
                <a:ea typeface="Ubuntu"/>
                <a:cs typeface="Ubuntu"/>
                <a:sym typeface="Ubuntu"/>
              </a:rPr>
              <a:t>Figure: </a:t>
            </a:r>
            <a:r>
              <a:rPr lang="ca" u="sng">
                <a:solidFill>
                  <a:schemeClr val="hlink"/>
                </a:solidFill>
                <a:latin typeface="Ubuntu"/>
                <a:ea typeface="Ubuntu"/>
                <a:cs typeface="Ubuntu"/>
                <a:sym typeface="Ubuntu"/>
                <a:hlinkClick r:id="rId3"/>
              </a:rPr>
              <a:t>distill.pub</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rPr lang="ca" sz="1200">
                <a:latin typeface="Ubuntu"/>
                <a:ea typeface="Ubuntu"/>
                <a:cs typeface="Ubuntu"/>
                <a:sym typeface="Ubuntu"/>
              </a:rPr>
              <a:t>Chan, W., Jaitly, N., Le, Q., &amp; </a:t>
            </a:r>
            <a:r>
              <a:rPr lang="ca" sz="1200">
                <a:highlight>
                  <a:srgbClr val="FFFF00"/>
                </a:highlight>
                <a:latin typeface="Ubuntu"/>
                <a:ea typeface="Ubuntu"/>
                <a:cs typeface="Ubuntu"/>
                <a:sym typeface="Ubuntu"/>
              </a:rPr>
              <a:t>Vinyals, O</a:t>
            </a:r>
            <a:r>
              <a:rPr lang="ca" sz="1200">
                <a:latin typeface="Ubuntu"/>
                <a:ea typeface="Ubuntu"/>
                <a:cs typeface="Ubuntu"/>
                <a:sym typeface="Ubuntu"/>
              </a:rPr>
              <a:t>. </a:t>
            </a:r>
            <a:r>
              <a:rPr lang="ca" sz="1200" u="sng">
                <a:solidFill>
                  <a:schemeClr val="hlink"/>
                </a:solidFill>
                <a:latin typeface="Ubuntu"/>
                <a:ea typeface="Ubuntu"/>
                <a:cs typeface="Ubuntu"/>
                <a:sym typeface="Ubuntu"/>
                <a:hlinkClick r:id="rId4"/>
              </a:rPr>
              <a:t>Listen, attend and spell: A neural network for large vocabulary conversational speech recognition</a:t>
            </a:r>
            <a:r>
              <a:rPr lang="ca" sz="1200">
                <a:latin typeface="Ubuntu"/>
                <a:ea typeface="Ubuntu"/>
                <a:cs typeface="Ubuntu"/>
                <a:sym typeface="Ubuntu"/>
              </a:rPr>
              <a:t>. ICASSP 2016.</a:t>
            </a:r>
            <a:endParaRPr sz="1200">
              <a:latin typeface="Ubuntu"/>
              <a:ea typeface="Ubuntu"/>
              <a:cs typeface="Ubuntu"/>
              <a:sym typeface="Ubuntu"/>
            </a:endParaRPr>
          </a:p>
        </p:txBody>
      </p:sp>
      <p:pic>
        <p:nvPicPr>
          <p:cNvPr id="227" name="Google Shape;227;p43"/>
          <p:cNvPicPr preferRelativeResize="0"/>
          <p:nvPr/>
        </p:nvPicPr>
        <p:blipFill rotWithShape="1">
          <a:blip r:embed="rId5">
            <a:alphaModFix/>
          </a:blip>
          <a:srcRect b="0" l="5222" r="0" t="0"/>
          <a:stretch/>
        </p:blipFill>
        <p:spPr>
          <a:xfrm>
            <a:off x="143925" y="1320825"/>
            <a:ext cx="8962800" cy="2775540"/>
          </a:xfrm>
          <a:prstGeom prst="rect">
            <a:avLst/>
          </a:prstGeom>
          <a:noFill/>
          <a:ln>
            <a:noFill/>
          </a:ln>
        </p:spPr>
      </p:pic>
      <p:sp>
        <p:nvSpPr>
          <p:cNvPr id="228" name="Google Shape;228;p43"/>
          <p:cNvSpPr txBox="1"/>
          <p:nvPr/>
        </p:nvSpPr>
        <p:spPr>
          <a:xfrm>
            <a:off x="296325" y="1368775"/>
            <a:ext cx="69003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3"/>
          <p:cNvSpPr txBox="1"/>
          <p:nvPr/>
        </p:nvSpPr>
        <p:spPr>
          <a:xfrm>
            <a:off x="135100" y="821400"/>
            <a:ext cx="89628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Transcribed letters correspond with just a few phonemes.</a:t>
            </a:r>
            <a:endParaRPr sz="1800">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ca"/>
              <a:t>Motivation: Neural Machine Translation (NMT)</a:t>
            </a:r>
            <a:endParaRPr b="1"/>
          </a:p>
        </p:txBody>
      </p:sp>
      <p:sp>
        <p:nvSpPr>
          <p:cNvPr id="235" name="Google Shape;23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ca"/>
              <a:t>‹#›</a:t>
            </a:fld>
            <a:endParaRPr/>
          </a:p>
        </p:txBody>
      </p:sp>
      <p:sp>
        <p:nvSpPr>
          <p:cNvPr id="236" name="Google Shape;236;p44"/>
          <p:cNvSpPr txBox="1"/>
          <p:nvPr/>
        </p:nvSpPr>
        <p:spPr>
          <a:xfrm>
            <a:off x="-7025" y="4768475"/>
            <a:ext cx="8229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latin typeface="Ubuntu"/>
                <a:ea typeface="Ubuntu"/>
                <a:cs typeface="Ubuntu"/>
                <a:sym typeface="Ubuntu"/>
              </a:rPr>
              <a:t>Kyunghyun Cho, </a:t>
            </a:r>
            <a:r>
              <a:rPr lang="ca" sz="1200" u="sng">
                <a:solidFill>
                  <a:srgbClr val="1155CC"/>
                </a:solidFill>
                <a:latin typeface="Ubuntu"/>
                <a:ea typeface="Ubuntu"/>
                <a:cs typeface="Ubuntu"/>
                <a:sym typeface="Ubuntu"/>
                <a:hlinkClick r:id="rId3">
                  <a:extLst>
                    <a:ext uri="{A12FA001-AC4F-418D-AE19-62706E023703}">
                      <ahyp:hlinkClr val="tx"/>
                    </a:ext>
                  </a:extLst>
                </a:hlinkClick>
              </a:rPr>
              <a:t>“Introduction to Neural Machine Translation with GPUs”</a:t>
            </a:r>
            <a:r>
              <a:rPr lang="ca" sz="1200">
                <a:latin typeface="Ubuntu"/>
                <a:ea typeface="Ubuntu"/>
                <a:cs typeface="Ubuntu"/>
                <a:sym typeface="Ubuntu"/>
              </a:rPr>
              <a:t> (2015)</a:t>
            </a:r>
            <a:endParaRPr sz="1200">
              <a:latin typeface="Ubuntu"/>
              <a:ea typeface="Ubuntu"/>
              <a:cs typeface="Ubuntu"/>
              <a:sym typeface="Ubuntu"/>
            </a:endParaRPr>
          </a:p>
        </p:txBody>
      </p:sp>
      <p:sp>
        <p:nvSpPr>
          <p:cNvPr id="237" name="Google Shape;237;p44"/>
          <p:cNvSpPr txBox="1"/>
          <p:nvPr/>
        </p:nvSpPr>
        <p:spPr>
          <a:xfrm>
            <a:off x="180975" y="737825"/>
            <a:ext cx="8764200" cy="675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2400"/>
          </a:p>
        </p:txBody>
      </p:sp>
      <p:sp>
        <p:nvSpPr>
          <p:cNvPr id="238" name="Google Shape;238;p44"/>
          <p:cNvSpPr txBox="1"/>
          <p:nvPr/>
        </p:nvSpPr>
        <p:spPr>
          <a:xfrm>
            <a:off x="109700" y="653200"/>
            <a:ext cx="8764200" cy="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Ubuntu"/>
                <a:ea typeface="Ubuntu"/>
                <a:cs typeface="Ubuntu"/>
                <a:sym typeface="Ubuntu"/>
              </a:rPr>
              <a:t>The translated words are often related to a subset of the words from the source sentence.</a:t>
            </a:r>
            <a:endParaRPr sz="1800">
              <a:latin typeface="Ubuntu"/>
              <a:ea typeface="Ubuntu"/>
              <a:cs typeface="Ubuntu"/>
              <a:sym typeface="Ubuntu"/>
            </a:endParaRPr>
          </a:p>
        </p:txBody>
      </p:sp>
      <p:pic>
        <p:nvPicPr>
          <p:cNvPr id="239" name="Google Shape;239;p44"/>
          <p:cNvPicPr preferRelativeResize="0"/>
          <p:nvPr/>
        </p:nvPicPr>
        <p:blipFill rotWithShape="1">
          <a:blip r:embed="rId4">
            <a:alphaModFix/>
          </a:blip>
          <a:srcRect b="0" l="0" r="6402" t="51545"/>
          <a:stretch/>
        </p:blipFill>
        <p:spPr>
          <a:xfrm>
            <a:off x="1154144" y="1912913"/>
            <a:ext cx="7860681" cy="1839088"/>
          </a:xfrm>
          <a:prstGeom prst="rect">
            <a:avLst/>
          </a:prstGeom>
          <a:noFill/>
          <a:ln>
            <a:noFill/>
          </a:ln>
        </p:spPr>
      </p:pic>
      <p:sp>
        <p:nvSpPr>
          <p:cNvPr id="240" name="Google Shape;240;p44"/>
          <p:cNvSpPr txBox="1"/>
          <p:nvPr/>
        </p:nvSpPr>
        <p:spPr>
          <a:xfrm>
            <a:off x="1768550" y="4226350"/>
            <a:ext cx="7275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a:latin typeface="Ubuntu"/>
                <a:ea typeface="Ubuntu"/>
                <a:cs typeface="Ubuntu"/>
                <a:sym typeface="Ubuntu"/>
              </a:rPr>
              <a:t>(Edge thicknesses represent the attention weights found by the attention model)</a:t>
            </a:r>
            <a:endParaRPr>
              <a:latin typeface="Ubuntu"/>
              <a:ea typeface="Ubuntu"/>
              <a:cs typeface="Ubuntu"/>
              <a:sym typeface="Ubuntu"/>
            </a:endParaRPr>
          </a:p>
        </p:txBody>
      </p:sp>
      <p:pic>
        <p:nvPicPr>
          <p:cNvPr id="241" name="Google Shape;241;p44"/>
          <p:cNvPicPr preferRelativeResize="0"/>
          <p:nvPr/>
        </p:nvPicPr>
        <p:blipFill>
          <a:blip r:embed="rId5">
            <a:alphaModFix/>
          </a:blip>
          <a:stretch>
            <a:fillRect/>
          </a:stretch>
        </p:blipFill>
        <p:spPr>
          <a:xfrm>
            <a:off x="76200" y="3279923"/>
            <a:ext cx="937601" cy="623700"/>
          </a:xfrm>
          <a:prstGeom prst="rect">
            <a:avLst/>
          </a:prstGeom>
          <a:noFill/>
          <a:ln>
            <a:noFill/>
          </a:ln>
        </p:spPr>
      </p:pic>
      <p:pic>
        <p:nvPicPr>
          <p:cNvPr id="242" name="Google Shape;242;p44"/>
          <p:cNvPicPr preferRelativeResize="0"/>
          <p:nvPr/>
        </p:nvPicPr>
        <p:blipFill>
          <a:blip r:embed="rId6">
            <a:alphaModFix/>
          </a:blip>
          <a:stretch>
            <a:fillRect/>
          </a:stretch>
        </p:blipFill>
        <p:spPr>
          <a:xfrm>
            <a:off x="76200" y="1787005"/>
            <a:ext cx="937922" cy="62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